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1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79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" name="Google Shape;239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" name="Google Shape;255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2cd17fa672b_0_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273;g2cd17fa672b_0_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g2cd1773df38_2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Google Shape;287;g2cd1773df38_2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5" name="Google Shape;305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g2cd1773df38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2" name="Google Shape;322;g2cd1773df3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7" name="Google Shape;337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2cd17fa672b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26;g2cd17fa672b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2cd17fa672b_0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g2cd17fa672b_0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2cd17fa672b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" name="Google Shape;167;g2cd17fa672b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" name="Google Shape;194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" name="Google Shape;21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" name="Google Shape;226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OBJEC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SECTION_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TWO_OBJECT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TWO_OBJECTS_WITH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6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6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1" name="Google Shape;41;p6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 type="titleOnly">
  <p:cSld name="TITLE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устой слайд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2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10" Type="http://schemas.openxmlformats.org/officeDocument/2006/relationships/image" Target="../media/image5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jpg"/><Relationship Id="rId5" Type="http://schemas.openxmlformats.org/officeDocument/2006/relationships/image" Target="../media/image49.jp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2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10" Type="http://schemas.openxmlformats.org/officeDocument/2006/relationships/image" Target="../media/image56.png"/><Relationship Id="rId4" Type="http://schemas.openxmlformats.org/officeDocument/2006/relationships/image" Target="../media/image5.png"/><Relationship Id="rId9" Type="http://schemas.openxmlformats.org/officeDocument/2006/relationships/image" Target="../media/image5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g"/><Relationship Id="rId3" Type="http://schemas.openxmlformats.org/officeDocument/2006/relationships/image" Target="../media/image2.png"/><Relationship Id="rId7" Type="http://schemas.openxmlformats.org/officeDocument/2006/relationships/image" Target="../media/image59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jpg"/><Relationship Id="rId5" Type="http://schemas.openxmlformats.org/officeDocument/2006/relationships/image" Target="../media/image5.png"/><Relationship Id="rId4" Type="http://schemas.openxmlformats.org/officeDocument/2006/relationships/image" Target="../media/image57.png"/><Relationship Id="rId9" Type="http://schemas.openxmlformats.org/officeDocument/2006/relationships/image" Target="../media/image61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4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3.jpg"/><Relationship Id="rId5" Type="http://schemas.openxmlformats.org/officeDocument/2006/relationships/image" Target="../media/image62.jpg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3" Type="http://schemas.openxmlformats.org/officeDocument/2006/relationships/image" Target="../media/image2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5.png"/><Relationship Id="rId9" Type="http://schemas.openxmlformats.org/officeDocument/2006/relationships/image" Target="../media/image17.png"/><Relationship Id="rId1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.pn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5.png"/><Relationship Id="rId9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g"/><Relationship Id="rId3" Type="http://schemas.openxmlformats.org/officeDocument/2006/relationships/image" Target="../media/image2.png"/><Relationship Id="rId7" Type="http://schemas.openxmlformats.org/officeDocument/2006/relationships/image" Target="../media/image3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jp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4763"/>
            <a:ext cx="12192000" cy="6848475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13"/>
          <p:cNvSpPr/>
          <p:nvPr/>
        </p:nvSpPr>
        <p:spPr>
          <a:xfrm>
            <a:off x="4660900" y="6480212"/>
            <a:ext cx="7561580" cy="373380"/>
          </a:xfrm>
          <a:custGeom>
            <a:avLst/>
            <a:gdLst/>
            <a:ahLst/>
            <a:cxnLst/>
            <a:rect l="l" t="t" r="r" b="b"/>
            <a:pathLst>
              <a:path w="7330440" h="373380" extrusionOk="0">
                <a:moveTo>
                  <a:pt x="0" y="0"/>
                </a:moveTo>
                <a:lnTo>
                  <a:pt x="388620" y="373380"/>
                </a:lnTo>
                <a:lnTo>
                  <a:pt x="7330440" y="373380"/>
                </a:lnTo>
                <a:lnTo>
                  <a:pt x="7322820" y="22860"/>
                </a:lnTo>
                <a:lnTo>
                  <a:pt x="0" y="0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" name="Google Shape;86;p13"/>
          <p:cNvSpPr/>
          <p:nvPr/>
        </p:nvSpPr>
        <p:spPr>
          <a:xfrm>
            <a:off x="2586736" y="3320977"/>
            <a:ext cx="9635744" cy="3192780"/>
          </a:xfrm>
          <a:custGeom>
            <a:avLst/>
            <a:gdLst/>
            <a:ahLst/>
            <a:cxnLst/>
            <a:rect l="l" t="t" r="r" b="b"/>
            <a:pathLst>
              <a:path w="9403080" h="3192780" extrusionOk="0">
                <a:moveTo>
                  <a:pt x="0" y="1112520"/>
                </a:moveTo>
                <a:lnTo>
                  <a:pt x="1287780" y="0"/>
                </a:lnTo>
                <a:lnTo>
                  <a:pt x="2339340" y="1036320"/>
                </a:lnTo>
                <a:lnTo>
                  <a:pt x="9380220" y="1036320"/>
                </a:lnTo>
                <a:lnTo>
                  <a:pt x="9403080" y="3192780"/>
                </a:lnTo>
                <a:lnTo>
                  <a:pt x="2232660" y="3192780"/>
                </a:lnTo>
                <a:lnTo>
                  <a:pt x="0" y="1112520"/>
                </a:lnTo>
                <a:close/>
              </a:path>
            </a:pathLst>
          </a:custGeom>
          <a:solidFill>
            <a:srgbClr val="DDEAF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" name="Google Shape;87;p13"/>
          <p:cNvSpPr/>
          <p:nvPr/>
        </p:nvSpPr>
        <p:spPr>
          <a:xfrm>
            <a:off x="0" y="3273552"/>
            <a:ext cx="5239512" cy="3584448"/>
          </a:xfrm>
          <a:custGeom>
            <a:avLst/>
            <a:gdLst/>
            <a:ahLst/>
            <a:cxnLst/>
            <a:rect l="l" t="t" r="r" b="b"/>
            <a:pathLst>
              <a:path w="5254752" h="3584448" extrusionOk="0">
                <a:moveTo>
                  <a:pt x="6096" y="0"/>
                </a:moveTo>
                <a:lnTo>
                  <a:pt x="3980688" y="0"/>
                </a:lnTo>
                <a:lnTo>
                  <a:pt x="2651760" y="1158240"/>
                </a:lnTo>
                <a:lnTo>
                  <a:pt x="5254752" y="3584448"/>
                </a:lnTo>
                <a:lnTo>
                  <a:pt x="0" y="3584448"/>
                </a:lnTo>
                <a:lnTo>
                  <a:pt x="6096" y="0"/>
                </a:ln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8" name="Google Shape;88;p13"/>
          <p:cNvSpPr/>
          <p:nvPr/>
        </p:nvSpPr>
        <p:spPr>
          <a:xfrm>
            <a:off x="1216981" y="3273552"/>
            <a:ext cx="901185" cy="974357"/>
          </a:xfrm>
          <a:custGeom>
            <a:avLst/>
            <a:gdLst/>
            <a:ahLst/>
            <a:cxnLst/>
            <a:rect l="l" t="t" r="r" b="b"/>
            <a:pathLst>
              <a:path w="499872" h="499872" extrusionOk="0">
                <a:moveTo>
                  <a:pt x="0" y="0"/>
                </a:moveTo>
                <a:lnTo>
                  <a:pt x="0" y="499872"/>
                </a:lnTo>
                <a:lnTo>
                  <a:pt x="499872" y="0"/>
                </a:lnTo>
                <a:lnTo>
                  <a:pt x="0" y="0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" name="Google Shape;89;p13"/>
          <p:cNvSpPr txBox="1"/>
          <p:nvPr/>
        </p:nvSpPr>
        <p:spPr>
          <a:xfrm>
            <a:off x="204400" y="5667196"/>
            <a:ext cx="3638395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ГБУ «СДЦ «Кентавр» филиал «Гармония»</a:t>
            </a:r>
            <a:endParaRPr sz="28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" name="Google Shape;90;p13"/>
          <p:cNvSpPr txBox="1"/>
          <p:nvPr/>
        </p:nvSpPr>
        <p:spPr>
          <a:xfrm>
            <a:off x="4348892" y="4433674"/>
            <a:ext cx="7843108" cy="1938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000" b="1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Ежегодный отчет перед депутатами муниципального округа Бутырский</a:t>
            </a:r>
            <a:endParaRPr sz="4000" b="1" i="0" u="none" strike="noStrike" cap="none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1" name="Google Shape;91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49108" y="236697"/>
            <a:ext cx="2822411" cy="2823815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626559" y="526615"/>
            <a:ext cx="910286" cy="1079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064042" y="491554"/>
            <a:ext cx="1210106" cy="1011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363201" y="376195"/>
            <a:ext cx="1470211" cy="13805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22"/>
          <p:cNvSpPr/>
          <p:nvPr/>
        </p:nvSpPr>
        <p:spPr>
          <a:xfrm>
            <a:off x="4630420" y="1216183"/>
            <a:ext cx="7561580" cy="121584"/>
          </a:xfrm>
          <a:custGeom>
            <a:avLst/>
            <a:gdLst/>
            <a:ahLst/>
            <a:cxnLst/>
            <a:rect l="l" t="t" r="r" b="b"/>
            <a:pathLst>
              <a:path w="7330440" h="373380" extrusionOk="0">
                <a:moveTo>
                  <a:pt x="0" y="0"/>
                </a:moveTo>
                <a:lnTo>
                  <a:pt x="388620" y="373380"/>
                </a:lnTo>
                <a:lnTo>
                  <a:pt x="7330440" y="373380"/>
                </a:lnTo>
                <a:lnTo>
                  <a:pt x="7322820" y="22860"/>
                </a:lnTo>
                <a:lnTo>
                  <a:pt x="0" y="0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2" name="Google Shape;242;p22"/>
          <p:cNvSpPr/>
          <p:nvPr/>
        </p:nvSpPr>
        <p:spPr>
          <a:xfrm>
            <a:off x="2586736" y="0"/>
            <a:ext cx="9635744" cy="1216183"/>
          </a:xfrm>
          <a:custGeom>
            <a:avLst/>
            <a:gdLst/>
            <a:ahLst/>
            <a:cxnLst/>
            <a:rect l="l" t="t" r="r" b="b"/>
            <a:pathLst>
              <a:path w="9403080" h="3192780" extrusionOk="0">
                <a:moveTo>
                  <a:pt x="0" y="1112520"/>
                </a:moveTo>
                <a:lnTo>
                  <a:pt x="1287780" y="0"/>
                </a:lnTo>
                <a:lnTo>
                  <a:pt x="2339340" y="1036320"/>
                </a:lnTo>
                <a:lnTo>
                  <a:pt x="9380220" y="1036320"/>
                </a:lnTo>
                <a:lnTo>
                  <a:pt x="9403080" y="3192780"/>
                </a:lnTo>
                <a:lnTo>
                  <a:pt x="2232660" y="3192780"/>
                </a:lnTo>
                <a:lnTo>
                  <a:pt x="0" y="1112520"/>
                </a:lnTo>
                <a:close/>
              </a:path>
            </a:pathLst>
          </a:custGeom>
          <a:solidFill>
            <a:srgbClr val="DDEAF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3" name="Google Shape;243;p22"/>
          <p:cNvSpPr/>
          <p:nvPr/>
        </p:nvSpPr>
        <p:spPr>
          <a:xfrm>
            <a:off x="0" y="-1321"/>
            <a:ext cx="5183632" cy="1339088"/>
          </a:xfrm>
          <a:custGeom>
            <a:avLst/>
            <a:gdLst/>
            <a:ahLst/>
            <a:cxnLst/>
            <a:rect l="l" t="t" r="r" b="b"/>
            <a:pathLst>
              <a:path w="5254752" h="3584448" extrusionOk="0">
                <a:moveTo>
                  <a:pt x="6096" y="0"/>
                </a:moveTo>
                <a:lnTo>
                  <a:pt x="3980688" y="0"/>
                </a:lnTo>
                <a:lnTo>
                  <a:pt x="2651760" y="1158240"/>
                </a:lnTo>
                <a:lnTo>
                  <a:pt x="5254752" y="3584448"/>
                </a:lnTo>
                <a:lnTo>
                  <a:pt x="0" y="3584448"/>
                </a:lnTo>
                <a:lnTo>
                  <a:pt x="6096" y="0"/>
                </a:ln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4" name="Google Shape;244;p22"/>
          <p:cNvSpPr/>
          <p:nvPr/>
        </p:nvSpPr>
        <p:spPr>
          <a:xfrm>
            <a:off x="1381760" y="-9833"/>
            <a:ext cx="866927" cy="334953"/>
          </a:xfrm>
          <a:custGeom>
            <a:avLst/>
            <a:gdLst/>
            <a:ahLst/>
            <a:cxnLst/>
            <a:rect l="l" t="t" r="r" b="b"/>
            <a:pathLst>
              <a:path w="499872" h="499872" extrusionOk="0">
                <a:moveTo>
                  <a:pt x="0" y="0"/>
                </a:moveTo>
                <a:lnTo>
                  <a:pt x="0" y="499872"/>
                </a:lnTo>
                <a:lnTo>
                  <a:pt x="499872" y="0"/>
                </a:lnTo>
                <a:lnTo>
                  <a:pt x="0" y="0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5" name="Google Shape;245;p22"/>
          <p:cNvSpPr txBox="1"/>
          <p:nvPr/>
        </p:nvSpPr>
        <p:spPr>
          <a:xfrm>
            <a:off x="3658727" y="519430"/>
            <a:ext cx="7843108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Московское долголетие</a:t>
            </a:r>
            <a:endParaRPr sz="2400" b="1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46" name="Google Shape;246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6229" y="248248"/>
            <a:ext cx="1532091" cy="1532853"/>
          </a:xfrm>
          <a:prstGeom prst="rect">
            <a:avLst/>
          </a:prstGeom>
          <a:noFill/>
          <a:ln>
            <a:noFill/>
          </a:ln>
        </p:spPr>
      </p:pic>
      <p:sp>
        <p:nvSpPr>
          <p:cNvPr id="247" name="Google Shape;247;p22"/>
          <p:cNvSpPr txBox="1"/>
          <p:nvPr/>
        </p:nvSpPr>
        <p:spPr>
          <a:xfrm>
            <a:off x="7916964" y="2432366"/>
            <a:ext cx="4079927" cy="28622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В рамках программы «Московское долголетие» в филиале «Гармония» проводятся занятия по 12 направлениям: ОФП, шахматы, гимнастика, йога, вокал, рисование, прикладное творчество, гимнастика, пилатес, английский язык, настольный теннис.  </a:t>
            </a:r>
            <a:r>
              <a:rPr lang="ru-RU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</a:t>
            </a:r>
            <a:endParaRPr dirty="0"/>
          </a:p>
        </p:txBody>
      </p:sp>
      <p:pic>
        <p:nvPicPr>
          <p:cNvPr id="248" name="Google Shape;248;p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873303" y="2073146"/>
            <a:ext cx="3653958" cy="212853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p2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873303" y="4302407"/>
            <a:ext cx="3653958" cy="217011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Google Shape;250;p2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8126" y="2052283"/>
            <a:ext cx="3653958" cy="2146237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2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8126" y="4302406"/>
            <a:ext cx="3653958" cy="21701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Google Shape;252;p2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908241" y="170670"/>
            <a:ext cx="1187188" cy="11147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23"/>
          <p:cNvSpPr/>
          <p:nvPr/>
        </p:nvSpPr>
        <p:spPr>
          <a:xfrm>
            <a:off x="4630420" y="1216183"/>
            <a:ext cx="7561580" cy="121584"/>
          </a:xfrm>
          <a:custGeom>
            <a:avLst/>
            <a:gdLst/>
            <a:ahLst/>
            <a:cxnLst/>
            <a:rect l="l" t="t" r="r" b="b"/>
            <a:pathLst>
              <a:path w="7330440" h="373380" extrusionOk="0">
                <a:moveTo>
                  <a:pt x="0" y="0"/>
                </a:moveTo>
                <a:lnTo>
                  <a:pt x="388620" y="373380"/>
                </a:lnTo>
                <a:lnTo>
                  <a:pt x="7330440" y="373380"/>
                </a:lnTo>
                <a:lnTo>
                  <a:pt x="7322820" y="22860"/>
                </a:lnTo>
                <a:lnTo>
                  <a:pt x="0" y="0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8" name="Google Shape;258;p23"/>
          <p:cNvSpPr/>
          <p:nvPr/>
        </p:nvSpPr>
        <p:spPr>
          <a:xfrm>
            <a:off x="2586736" y="0"/>
            <a:ext cx="9635744" cy="1216183"/>
          </a:xfrm>
          <a:custGeom>
            <a:avLst/>
            <a:gdLst/>
            <a:ahLst/>
            <a:cxnLst/>
            <a:rect l="l" t="t" r="r" b="b"/>
            <a:pathLst>
              <a:path w="9403080" h="3192780" extrusionOk="0">
                <a:moveTo>
                  <a:pt x="0" y="1112520"/>
                </a:moveTo>
                <a:lnTo>
                  <a:pt x="1287780" y="0"/>
                </a:lnTo>
                <a:lnTo>
                  <a:pt x="2339340" y="1036320"/>
                </a:lnTo>
                <a:lnTo>
                  <a:pt x="9380220" y="1036320"/>
                </a:lnTo>
                <a:lnTo>
                  <a:pt x="9403080" y="3192780"/>
                </a:lnTo>
                <a:lnTo>
                  <a:pt x="2232660" y="3192780"/>
                </a:lnTo>
                <a:lnTo>
                  <a:pt x="0" y="1112520"/>
                </a:lnTo>
                <a:close/>
              </a:path>
            </a:pathLst>
          </a:custGeom>
          <a:solidFill>
            <a:srgbClr val="DDEAF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9" name="Google Shape;259;p23"/>
          <p:cNvSpPr/>
          <p:nvPr/>
        </p:nvSpPr>
        <p:spPr>
          <a:xfrm>
            <a:off x="0" y="-1321"/>
            <a:ext cx="5183632" cy="1339088"/>
          </a:xfrm>
          <a:custGeom>
            <a:avLst/>
            <a:gdLst/>
            <a:ahLst/>
            <a:cxnLst/>
            <a:rect l="l" t="t" r="r" b="b"/>
            <a:pathLst>
              <a:path w="5254752" h="3584448" extrusionOk="0">
                <a:moveTo>
                  <a:pt x="6096" y="0"/>
                </a:moveTo>
                <a:lnTo>
                  <a:pt x="3980688" y="0"/>
                </a:lnTo>
                <a:lnTo>
                  <a:pt x="2651760" y="1158240"/>
                </a:lnTo>
                <a:lnTo>
                  <a:pt x="5254752" y="3584448"/>
                </a:lnTo>
                <a:lnTo>
                  <a:pt x="0" y="3584448"/>
                </a:lnTo>
                <a:lnTo>
                  <a:pt x="6096" y="0"/>
                </a:ln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0" name="Google Shape;260;p23"/>
          <p:cNvSpPr/>
          <p:nvPr/>
        </p:nvSpPr>
        <p:spPr>
          <a:xfrm>
            <a:off x="1381760" y="-9833"/>
            <a:ext cx="866927" cy="334953"/>
          </a:xfrm>
          <a:custGeom>
            <a:avLst/>
            <a:gdLst/>
            <a:ahLst/>
            <a:cxnLst/>
            <a:rect l="l" t="t" r="r" b="b"/>
            <a:pathLst>
              <a:path w="499872" h="499872" extrusionOk="0">
                <a:moveTo>
                  <a:pt x="0" y="0"/>
                </a:moveTo>
                <a:lnTo>
                  <a:pt x="0" y="499872"/>
                </a:lnTo>
                <a:lnTo>
                  <a:pt x="499872" y="0"/>
                </a:lnTo>
                <a:lnTo>
                  <a:pt x="0" y="0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1" name="Google Shape;261;p23"/>
          <p:cNvSpPr txBox="1"/>
          <p:nvPr/>
        </p:nvSpPr>
        <p:spPr>
          <a:xfrm>
            <a:off x="3658727" y="519430"/>
            <a:ext cx="7843108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Мероприятия 2023 года</a:t>
            </a:r>
            <a:endParaRPr sz="2400" b="1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62" name="Google Shape;262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6229" y="248248"/>
            <a:ext cx="1532091" cy="1532853"/>
          </a:xfrm>
          <a:prstGeom prst="rect">
            <a:avLst/>
          </a:prstGeom>
          <a:noFill/>
          <a:ln>
            <a:noFill/>
          </a:ln>
        </p:spPr>
      </p:pic>
      <p:sp>
        <p:nvSpPr>
          <p:cNvPr id="263" name="Google Shape;263;p23"/>
          <p:cNvSpPr txBox="1"/>
          <p:nvPr/>
        </p:nvSpPr>
        <p:spPr>
          <a:xfrm>
            <a:off x="7325761" y="2543872"/>
            <a:ext cx="4447609" cy="34778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Учреждение активно работает с населением в социальных сетях, работает сайт учреждения, налажено тесное сотрудничество со специалистами управы и других организаций района для перекрёстного оперативного размещения информации о проводимых мероприятиях.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</a:t>
            </a:r>
            <a:endParaRPr dirty="0"/>
          </a:p>
        </p:txBody>
      </p:sp>
      <p:pic>
        <p:nvPicPr>
          <p:cNvPr id="264" name="Google Shape;264;p2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14137" y="2672122"/>
            <a:ext cx="2124895" cy="15328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Google Shape;265;p2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483426" y="2672122"/>
            <a:ext cx="2124895" cy="15328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Google Shape;266;p2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652780" y="2672123"/>
            <a:ext cx="2124232" cy="153285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Google Shape;267;p2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14137" y="4410323"/>
            <a:ext cx="2124895" cy="15328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2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483426" y="4410323"/>
            <a:ext cx="2124895" cy="15328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2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4652780" y="4410323"/>
            <a:ext cx="2124232" cy="15328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Google Shape;270;p2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0908241" y="170670"/>
            <a:ext cx="1187188" cy="11147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24"/>
          <p:cNvSpPr/>
          <p:nvPr/>
        </p:nvSpPr>
        <p:spPr>
          <a:xfrm>
            <a:off x="2586736" y="0"/>
            <a:ext cx="9638157" cy="1213256"/>
          </a:xfrm>
          <a:custGeom>
            <a:avLst/>
            <a:gdLst/>
            <a:ahLst/>
            <a:cxnLst/>
            <a:rect l="l" t="t" r="r" b="b"/>
            <a:pathLst>
              <a:path w="9403080" h="3192780" extrusionOk="0">
                <a:moveTo>
                  <a:pt x="0" y="1112520"/>
                </a:moveTo>
                <a:lnTo>
                  <a:pt x="1287780" y="0"/>
                </a:lnTo>
                <a:lnTo>
                  <a:pt x="2339340" y="1036320"/>
                </a:lnTo>
                <a:lnTo>
                  <a:pt x="9380220" y="1036320"/>
                </a:lnTo>
                <a:lnTo>
                  <a:pt x="9403080" y="3192780"/>
                </a:lnTo>
                <a:lnTo>
                  <a:pt x="2232660" y="3192780"/>
                </a:lnTo>
                <a:lnTo>
                  <a:pt x="0" y="1112520"/>
                </a:lnTo>
                <a:close/>
              </a:path>
            </a:pathLst>
          </a:custGeom>
          <a:solidFill>
            <a:srgbClr val="DDEAF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6" name="Google Shape;276;p24"/>
          <p:cNvSpPr/>
          <p:nvPr/>
        </p:nvSpPr>
        <p:spPr>
          <a:xfrm>
            <a:off x="0" y="-1321"/>
            <a:ext cx="5189068" cy="1335207"/>
          </a:xfrm>
          <a:custGeom>
            <a:avLst/>
            <a:gdLst/>
            <a:ahLst/>
            <a:cxnLst/>
            <a:rect l="l" t="t" r="r" b="b"/>
            <a:pathLst>
              <a:path w="5254752" h="3584448" extrusionOk="0">
                <a:moveTo>
                  <a:pt x="6096" y="0"/>
                </a:moveTo>
                <a:lnTo>
                  <a:pt x="3980688" y="0"/>
                </a:lnTo>
                <a:lnTo>
                  <a:pt x="2651760" y="1158240"/>
                </a:lnTo>
                <a:lnTo>
                  <a:pt x="5254752" y="3584448"/>
                </a:lnTo>
                <a:lnTo>
                  <a:pt x="0" y="3584448"/>
                </a:lnTo>
                <a:lnTo>
                  <a:pt x="6096" y="0"/>
                </a:ln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7" name="Google Shape;277;p24"/>
          <p:cNvSpPr/>
          <p:nvPr/>
        </p:nvSpPr>
        <p:spPr>
          <a:xfrm>
            <a:off x="1381760" y="-9833"/>
            <a:ext cx="867278" cy="334914"/>
          </a:xfrm>
          <a:custGeom>
            <a:avLst/>
            <a:gdLst/>
            <a:ahLst/>
            <a:cxnLst/>
            <a:rect l="l" t="t" r="r" b="b"/>
            <a:pathLst>
              <a:path w="499872" h="499872" extrusionOk="0">
                <a:moveTo>
                  <a:pt x="0" y="0"/>
                </a:moveTo>
                <a:lnTo>
                  <a:pt x="0" y="499872"/>
                </a:lnTo>
                <a:lnTo>
                  <a:pt x="499872" y="0"/>
                </a:lnTo>
                <a:lnTo>
                  <a:pt x="0" y="0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8" name="Google Shape;278;p24"/>
          <p:cNvSpPr txBox="1"/>
          <p:nvPr/>
        </p:nvSpPr>
        <p:spPr>
          <a:xfrm>
            <a:off x="3658727" y="519430"/>
            <a:ext cx="78432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Достижения в 2023 году</a:t>
            </a:r>
            <a:endParaRPr sz="2400" b="1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9" name="Google Shape;279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6229" y="248248"/>
            <a:ext cx="1532092" cy="1532855"/>
          </a:xfrm>
          <a:prstGeom prst="rect">
            <a:avLst/>
          </a:prstGeom>
          <a:noFill/>
          <a:ln>
            <a:noFill/>
          </a:ln>
        </p:spPr>
      </p:pic>
      <p:sp>
        <p:nvSpPr>
          <p:cNvPr id="280" name="Google Shape;280;p24"/>
          <p:cNvSpPr txBox="1"/>
          <p:nvPr/>
        </p:nvSpPr>
        <p:spPr>
          <a:xfrm>
            <a:off x="7549282" y="2331784"/>
            <a:ext cx="3357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</a:t>
            </a:r>
            <a:endParaRPr/>
          </a:p>
        </p:txBody>
      </p:sp>
      <p:sp>
        <p:nvSpPr>
          <p:cNvPr id="281" name="Google Shape;281;p24"/>
          <p:cNvSpPr txBox="1"/>
          <p:nvPr/>
        </p:nvSpPr>
        <p:spPr>
          <a:xfrm>
            <a:off x="7038225" y="2082466"/>
            <a:ext cx="4789500" cy="37856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-"/>
            </a:pPr>
            <a:r>
              <a:rPr lang="ru-RU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Наш филиал «Гармония» занял почетное первое место в общекомандном зачёте спартакиады «Кубок префекта СВАО-2023»</a:t>
            </a:r>
            <a:endParaRPr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-"/>
            </a:pPr>
            <a:r>
              <a:rPr lang="ru-RU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Такой результат был достигнут благодаря нашим замечательным спортсменам и жителям района, которые достойно представляли наш филиал на окружных соревнованиях!    </a:t>
            </a:r>
            <a:endParaRPr dirty="0"/>
          </a:p>
        </p:txBody>
      </p:sp>
      <p:pic>
        <p:nvPicPr>
          <p:cNvPr id="282" name="Google Shape;282;p2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908241" y="170670"/>
            <a:ext cx="1187188" cy="1114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3" name="Google Shape;283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64275" y="2082466"/>
            <a:ext cx="3166374" cy="42218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" name="Google Shape;284;p2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658725" y="2082466"/>
            <a:ext cx="3166374" cy="42218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25"/>
          <p:cNvSpPr/>
          <p:nvPr/>
        </p:nvSpPr>
        <p:spPr>
          <a:xfrm>
            <a:off x="2586736" y="0"/>
            <a:ext cx="9638157" cy="1213256"/>
          </a:xfrm>
          <a:custGeom>
            <a:avLst/>
            <a:gdLst/>
            <a:ahLst/>
            <a:cxnLst/>
            <a:rect l="l" t="t" r="r" b="b"/>
            <a:pathLst>
              <a:path w="9403080" h="3192780" extrusionOk="0">
                <a:moveTo>
                  <a:pt x="0" y="1112520"/>
                </a:moveTo>
                <a:lnTo>
                  <a:pt x="1287780" y="0"/>
                </a:lnTo>
                <a:lnTo>
                  <a:pt x="2339340" y="1036320"/>
                </a:lnTo>
                <a:lnTo>
                  <a:pt x="9380220" y="1036320"/>
                </a:lnTo>
                <a:lnTo>
                  <a:pt x="9403080" y="3192780"/>
                </a:lnTo>
                <a:lnTo>
                  <a:pt x="2232660" y="3192780"/>
                </a:lnTo>
                <a:lnTo>
                  <a:pt x="0" y="1112520"/>
                </a:lnTo>
                <a:close/>
              </a:path>
            </a:pathLst>
          </a:custGeom>
          <a:solidFill>
            <a:srgbClr val="DDEAF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0" name="Google Shape;290;p25"/>
          <p:cNvSpPr/>
          <p:nvPr/>
        </p:nvSpPr>
        <p:spPr>
          <a:xfrm>
            <a:off x="0" y="-1321"/>
            <a:ext cx="5189068" cy="1335207"/>
          </a:xfrm>
          <a:custGeom>
            <a:avLst/>
            <a:gdLst/>
            <a:ahLst/>
            <a:cxnLst/>
            <a:rect l="l" t="t" r="r" b="b"/>
            <a:pathLst>
              <a:path w="5254752" h="3584448" extrusionOk="0">
                <a:moveTo>
                  <a:pt x="6096" y="0"/>
                </a:moveTo>
                <a:lnTo>
                  <a:pt x="3980688" y="0"/>
                </a:lnTo>
                <a:lnTo>
                  <a:pt x="2651760" y="1158240"/>
                </a:lnTo>
                <a:lnTo>
                  <a:pt x="5254752" y="3584448"/>
                </a:lnTo>
                <a:lnTo>
                  <a:pt x="0" y="3584448"/>
                </a:lnTo>
                <a:lnTo>
                  <a:pt x="6096" y="0"/>
                </a:ln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1" name="Google Shape;291;p25"/>
          <p:cNvSpPr/>
          <p:nvPr/>
        </p:nvSpPr>
        <p:spPr>
          <a:xfrm>
            <a:off x="1381760" y="-9833"/>
            <a:ext cx="867278" cy="334914"/>
          </a:xfrm>
          <a:custGeom>
            <a:avLst/>
            <a:gdLst/>
            <a:ahLst/>
            <a:cxnLst/>
            <a:rect l="l" t="t" r="r" b="b"/>
            <a:pathLst>
              <a:path w="499872" h="499872" extrusionOk="0">
                <a:moveTo>
                  <a:pt x="0" y="0"/>
                </a:moveTo>
                <a:lnTo>
                  <a:pt x="0" y="499872"/>
                </a:lnTo>
                <a:lnTo>
                  <a:pt x="499872" y="0"/>
                </a:lnTo>
                <a:lnTo>
                  <a:pt x="0" y="0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2" name="Google Shape;292;p25"/>
          <p:cNvSpPr txBox="1"/>
          <p:nvPr/>
        </p:nvSpPr>
        <p:spPr>
          <a:xfrm>
            <a:off x="3658727" y="519430"/>
            <a:ext cx="78432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Достижения в 2023 году</a:t>
            </a:r>
            <a:endParaRPr sz="2400" b="1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93" name="Google Shape;293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6229" y="248248"/>
            <a:ext cx="1532092" cy="1532855"/>
          </a:xfrm>
          <a:prstGeom prst="rect">
            <a:avLst/>
          </a:prstGeom>
          <a:noFill/>
          <a:ln>
            <a:noFill/>
          </a:ln>
        </p:spPr>
      </p:pic>
      <p:sp>
        <p:nvSpPr>
          <p:cNvPr id="294" name="Google Shape;294;p25"/>
          <p:cNvSpPr txBox="1"/>
          <p:nvPr/>
        </p:nvSpPr>
        <p:spPr>
          <a:xfrm>
            <a:off x="7549282" y="2331784"/>
            <a:ext cx="3357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</a:t>
            </a:r>
            <a:endParaRPr/>
          </a:p>
        </p:txBody>
      </p:sp>
      <p:sp>
        <p:nvSpPr>
          <p:cNvPr id="295" name="Google Shape;295;p25"/>
          <p:cNvSpPr txBox="1"/>
          <p:nvPr/>
        </p:nvSpPr>
        <p:spPr>
          <a:xfrm>
            <a:off x="6445966" y="1840671"/>
            <a:ext cx="5564100" cy="304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-"/>
            </a:pPr>
            <a:r>
              <a:rPr lang="ru-RU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Занимающиеся филиала «Гармония» активно принимают участие в районных, окружных и городских фестивалях, международных, конкурсах, занимают призовые места; дипломантами I степени лауреатами</a:t>
            </a:r>
            <a:endParaRPr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342900" marR="0" lvl="0" indent="-215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endParaRPr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</a:t>
            </a:r>
            <a:endParaRPr dirty="0"/>
          </a:p>
        </p:txBody>
      </p:sp>
      <p:pic>
        <p:nvPicPr>
          <p:cNvPr id="296" name="Google Shape;296;p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908241" y="170670"/>
            <a:ext cx="1187188" cy="1114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218350" y="3608625"/>
            <a:ext cx="2888500" cy="242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Google Shape;298;p2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04075" y="4257425"/>
            <a:ext cx="2595000" cy="177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9" name="Google Shape;299;p2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04075" y="2055300"/>
            <a:ext cx="2553049" cy="1777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0" name="Google Shape;300;p2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203900" y="2055300"/>
            <a:ext cx="2553050" cy="1777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1" name="Google Shape;301;p2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9448100" y="3608625"/>
            <a:ext cx="1984700" cy="242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2" name="Google Shape;302;p25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3216900" y="4257425"/>
            <a:ext cx="2553050" cy="1777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26"/>
          <p:cNvSpPr/>
          <p:nvPr/>
        </p:nvSpPr>
        <p:spPr>
          <a:xfrm>
            <a:off x="2586736" y="0"/>
            <a:ext cx="9635744" cy="1216183"/>
          </a:xfrm>
          <a:custGeom>
            <a:avLst/>
            <a:gdLst/>
            <a:ahLst/>
            <a:cxnLst/>
            <a:rect l="l" t="t" r="r" b="b"/>
            <a:pathLst>
              <a:path w="9403080" h="3192780" extrusionOk="0">
                <a:moveTo>
                  <a:pt x="0" y="1112520"/>
                </a:moveTo>
                <a:lnTo>
                  <a:pt x="1287780" y="0"/>
                </a:lnTo>
                <a:lnTo>
                  <a:pt x="2339340" y="1036320"/>
                </a:lnTo>
                <a:lnTo>
                  <a:pt x="9380220" y="1036320"/>
                </a:lnTo>
                <a:lnTo>
                  <a:pt x="9403080" y="3192780"/>
                </a:lnTo>
                <a:lnTo>
                  <a:pt x="2232660" y="3192780"/>
                </a:lnTo>
                <a:lnTo>
                  <a:pt x="0" y="1112520"/>
                </a:lnTo>
                <a:close/>
              </a:path>
            </a:pathLst>
          </a:custGeom>
          <a:solidFill>
            <a:srgbClr val="DDEAF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8" name="Google Shape;308;p26"/>
          <p:cNvSpPr/>
          <p:nvPr/>
        </p:nvSpPr>
        <p:spPr>
          <a:xfrm>
            <a:off x="0" y="-1321"/>
            <a:ext cx="5183632" cy="1339088"/>
          </a:xfrm>
          <a:custGeom>
            <a:avLst/>
            <a:gdLst/>
            <a:ahLst/>
            <a:cxnLst/>
            <a:rect l="l" t="t" r="r" b="b"/>
            <a:pathLst>
              <a:path w="5254752" h="3584448" extrusionOk="0">
                <a:moveTo>
                  <a:pt x="6096" y="0"/>
                </a:moveTo>
                <a:lnTo>
                  <a:pt x="3980688" y="0"/>
                </a:lnTo>
                <a:lnTo>
                  <a:pt x="2651760" y="1158240"/>
                </a:lnTo>
                <a:lnTo>
                  <a:pt x="5254752" y="3584448"/>
                </a:lnTo>
                <a:lnTo>
                  <a:pt x="0" y="3584448"/>
                </a:lnTo>
                <a:lnTo>
                  <a:pt x="6096" y="0"/>
                </a:ln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9" name="Google Shape;309;p26"/>
          <p:cNvSpPr/>
          <p:nvPr/>
        </p:nvSpPr>
        <p:spPr>
          <a:xfrm>
            <a:off x="1381760" y="-9833"/>
            <a:ext cx="866927" cy="334953"/>
          </a:xfrm>
          <a:custGeom>
            <a:avLst/>
            <a:gdLst/>
            <a:ahLst/>
            <a:cxnLst/>
            <a:rect l="l" t="t" r="r" b="b"/>
            <a:pathLst>
              <a:path w="499872" h="499872" extrusionOk="0">
                <a:moveTo>
                  <a:pt x="0" y="0"/>
                </a:moveTo>
                <a:lnTo>
                  <a:pt x="0" y="499872"/>
                </a:lnTo>
                <a:lnTo>
                  <a:pt x="499872" y="0"/>
                </a:lnTo>
                <a:lnTo>
                  <a:pt x="0" y="0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0" name="Google Shape;310;p26"/>
          <p:cNvSpPr txBox="1"/>
          <p:nvPr/>
        </p:nvSpPr>
        <p:spPr>
          <a:xfrm>
            <a:off x="3658727" y="519430"/>
            <a:ext cx="7843108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Достижения в 2023 году</a:t>
            </a:r>
            <a:endParaRPr sz="2400" b="1" dirty="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11" name="Google Shape;311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6229" y="248248"/>
            <a:ext cx="1532091" cy="1532853"/>
          </a:xfrm>
          <a:prstGeom prst="rect">
            <a:avLst/>
          </a:prstGeom>
          <a:noFill/>
          <a:ln>
            <a:noFill/>
          </a:ln>
        </p:spPr>
      </p:pic>
      <p:pic>
        <p:nvPicPr>
          <p:cNvPr id="312" name="Google Shape;312;p2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40821" y="1840670"/>
            <a:ext cx="4842812" cy="4842812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chemeClr val="accent1"/>
            </a:outerShdw>
          </a:effectLst>
        </p:spPr>
      </p:pic>
      <p:sp>
        <p:nvSpPr>
          <p:cNvPr id="313" name="Google Shape;313;p26"/>
          <p:cNvSpPr txBox="1"/>
          <p:nvPr/>
        </p:nvSpPr>
        <p:spPr>
          <a:xfrm>
            <a:off x="7550781" y="2346268"/>
            <a:ext cx="3357460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</a:t>
            </a:r>
            <a:endParaRPr/>
          </a:p>
        </p:txBody>
      </p:sp>
      <p:sp>
        <p:nvSpPr>
          <p:cNvPr id="314" name="Google Shape;314;p26"/>
          <p:cNvSpPr txBox="1"/>
          <p:nvPr/>
        </p:nvSpPr>
        <p:spPr>
          <a:xfrm>
            <a:off x="6490943" y="1843312"/>
            <a:ext cx="5525632" cy="4524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-"/>
            </a:pPr>
            <a:r>
              <a:rPr lang="ru-RU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Занимающиеся филиала «Гармония» активно принимают участие в районных, окружных и городских соревнованиях по различным видам спорта, занимают призовые места;</a:t>
            </a:r>
            <a:endParaRPr lang="ru-RU" sz="1800" dirty="0"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-"/>
            </a:pPr>
            <a:r>
              <a:rPr lang="ru-RU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Также в 2023 году занимающиеся секции «Кудо» принимали участие во Всероссийском турнире в городе Псков, в Первенстве Москвы,  в Межрегиональном турнире гор. Кострома,  во Всероссийских соревнованиях по Кудо на призы двукратного Чемпиона Мира Эдгара Коляна в гор. Иваново и во Всероссийских соревнованиях, посвященных «Памяти павших бойцов спецподразделений ГРУ».</a:t>
            </a: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-"/>
            </a:pPr>
            <a:r>
              <a:rPr lang="ru-RU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Под руководством тренера Быкова Сергея Борисовича наши ребята вошли в тройку победителей соревнований.</a:t>
            </a:r>
            <a:endParaRPr lang="ru-RU" sz="1800" dirty="0"/>
          </a:p>
        </p:txBody>
      </p:sp>
      <p:pic>
        <p:nvPicPr>
          <p:cNvPr id="315" name="Google Shape;315;p2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908241" y="170670"/>
            <a:ext cx="1187188" cy="1114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6" name="Google Shape;316;p26"/>
          <p:cNvPicPr preferRelativeResize="0"/>
          <p:nvPr/>
        </p:nvPicPr>
        <p:blipFill rotWithShape="1">
          <a:blip r:embed="rId6">
            <a:alphaModFix/>
          </a:blip>
          <a:srcRect l="8829" t="23642" r="-14694" b="24645"/>
          <a:stretch/>
        </p:blipFill>
        <p:spPr>
          <a:xfrm>
            <a:off x="175425" y="1840675"/>
            <a:ext cx="3800800" cy="2264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7" name="Google Shape;317;p2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75425" y="4056550"/>
            <a:ext cx="2953249" cy="27474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" name="Google Shape;318;p2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128675" y="3726300"/>
            <a:ext cx="3171524" cy="3077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19" name="Google Shape;319;p26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128675" y="1840675"/>
            <a:ext cx="3171526" cy="2215875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chemeClr val="accent1"/>
            </a:outerShdw>
          </a:effec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27"/>
          <p:cNvSpPr/>
          <p:nvPr/>
        </p:nvSpPr>
        <p:spPr>
          <a:xfrm>
            <a:off x="2586736" y="0"/>
            <a:ext cx="9638157" cy="1213256"/>
          </a:xfrm>
          <a:custGeom>
            <a:avLst/>
            <a:gdLst/>
            <a:ahLst/>
            <a:cxnLst/>
            <a:rect l="l" t="t" r="r" b="b"/>
            <a:pathLst>
              <a:path w="9403080" h="3192780" extrusionOk="0">
                <a:moveTo>
                  <a:pt x="0" y="1112520"/>
                </a:moveTo>
                <a:lnTo>
                  <a:pt x="1287780" y="0"/>
                </a:lnTo>
                <a:lnTo>
                  <a:pt x="2339340" y="1036320"/>
                </a:lnTo>
                <a:lnTo>
                  <a:pt x="9380220" y="1036320"/>
                </a:lnTo>
                <a:lnTo>
                  <a:pt x="9403080" y="3192780"/>
                </a:lnTo>
                <a:lnTo>
                  <a:pt x="2232660" y="3192780"/>
                </a:lnTo>
                <a:lnTo>
                  <a:pt x="0" y="1112520"/>
                </a:lnTo>
                <a:close/>
              </a:path>
            </a:pathLst>
          </a:custGeom>
          <a:solidFill>
            <a:srgbClr val="DDEAF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5" name="Google Shape;325;p27"/>
          <p:cNvSpPr/>
          <p:nvPr/>
        </p:nvSpPr>
        <p:spPr>
          <a:xfrm>
            <a:off x="0" y="-1321"/>
            <a:ext cx="5189068" cy="1335207"/>
          </a:xfrm>
          <a:custGeom>
            <a:avLst/>
            <a:gdLst/>
            <a:ahLst/>
            <a:cxnLst/>
            <a:rect l="l" t="t" r="r" b="b"/>
            <a:pathLst>
              <a:path w="5254752" h="3584448" extrusionOk="0">
                <a:moveTo>
                  <a:pt x="6096" y="0"/>
                </a:moveTo>
                <a:lnTo>
                  <a:pt x="3980688" y="0"/>
                </a:lnTo>
                <a:lnTo>
                  <a:pt x="2651760" y="1158240"/>
                </a:lnTo>
                <a:lnTo>
                  <a:pt x="5254752" y="3584448"/>
                </a:lnTo>
                <a:lnTo>
                  <a:pt x="0" y="3584448"/>
                </a:lnTo>
                <a:lnTo>
                  <a:pt x="6096" y="0"/>
                </a:ln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6" name="Google Shape;326;p27"/>
          <p:cNvSpPr/>
          <p:nvPr/>
        </p:nvSpPr>
        <p:spPr>
          <a:xfrm>
            <a:off x="1381760" y="-9833"/>
            <a:ext cx="867278" cy="334914"/>
          </a:xfrm>
          <a:custGeom>
            <a:avLst/>
            <a:gdLst/>
            <a:ahLst/>
            <a:cxnLst/>
            <a:rect l="l" t="t" r="r" b="b"/>
            <a:pathLst>
              <a:path w="499872" h="499872" extrusionOk="0">
                <a:moveTo>
                  <a:pt x="0" y="0"/>
                </a:moveTo>
                <a:lnTo>
                  <a:pt x="0" y="499872"/>
                </a:lnTo>
                <a:lnTo>
                  <a:pt x="499872" y="0"/>
                </a:lnTo>
                <a:lnTo>
                  <a:pt x="0" y="0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7" name="Google Shape;327;p27"/>
          <p:cNvSpPr txBox="1"/>
          <p:nvPr/>
        </p:nvSpPr>
        <p:spPr>
          <a:xfrm>
            <a:off x="3658727" y="519430"/>
            <a:ext cx="78432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Достижения в 2023 году</a:t>
            </a:r>
            <a:endParaRPr sz="2400" b="1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28" name="Google Shape;328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6229" y="248248"/>
            <a:ext cx="1532092" cy="1532855"/>
          </a:xfrm>
          <a:prstGeom prst="rect">
            <a:avLst/>
          </a:prstGeom>
          <a:noFill/>
          <a:ln>
            <a:noFill/>
          </a:ln>
        </p:spPr>
      </p:pic>
      <p:sp>
        <p:nvSpPr>
          <p:cNvPr id="329" name="Google Shape;329;p27"/>
          <p:cNvSpPr txBox="1"/>
          <p:nvPr/>
        </p:nvSpPr>
        <p:spPr>
          <a:xfrm>
            <a:off x="7549282" y="2331784"/>
            <a:ext cx="3357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</a:t>
            </a:r>
            <a:endParaRPr/>
          </a:p>
        </p:txBody>
      </p:sp>
      <p:sp>
        <p:nvSpPr>
          <p:cNvPr id="330" name="Google Shape;330;p27"/>
          <p:cNvSpPr txBox="1"/>
          <p:nvPr/>
        </p:nvSpPr>
        <p:spPr>
          <a:xfrm>
            <a:off x="6748272" y="1542371"/>
            <a:ext cx="5261844" cy="48320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457200" marR="0" lvl="0" indent="-355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-"/>
            </a:pPr>
            <a:r>
              <a:rPr lang="ru-RU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Тренер по хоккею Нарочных Алексей Алексеевич в 2023 году принял участие и победил  в конкурсе на лучшего инструктора СВАО;</a:t>
            </a:r>
            <a:endParaRPr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55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-"/>
            </a:pPr>
            <a:r>
              <a:rPr lang="ru-RU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В Московском турнире «Золотая шайба» СВАО участвовали ребята с 2006 по 2011 г.р., все заняли 2 места по округу;</a:t>
            </a:r>
            <a:endParaRPr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55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-"/>
            </a:pPr>
            <a:r>
              <a:rPr lang="ru-RU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Занимающиеся старшего возраста участвовали за сборную СВАО по Москве заняли 2 место  в турнире «Золотая шайба»</a:t>
            </a:r>
            <a:br>
              <a:rPr lang="ru-RU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dirty="0"/>
          </a:p>
          <a:p>
            <a:pPr marL="342900" marR="0" lvl="0" indent="-215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endParaRPr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</a:t>
            </a:r>
            <a:endParaRPr dirty="0"/>
          </a:p>
        </p:txBody>
      </p:sp>
      <p:pic>
        <p:nvPicPr>
          <p:cNvPr id="331" name="Google Shape;331;p2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908241" y="170670"/>
            <a:ext cx="1187188" cy="1114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2" name="Google Shape;332;p2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6801" y="4428824"/>
            <a:ext cx="3086509" cy="2314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33" name="Google Shape;333;p2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243550" y="4428825"/>
            <a:ext cx="3357599" cy="2314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4" name="Google Shape;334;p27"/>
          <p:cNvPicPr preferRelativeResize="0"/>
          <p:nvPr/>
        </p:nvPicPr>
        <p:blipFill rotWithShape="1">
          <a:blip r:embed="rId7">
            <a:alphaModFix/>
          </a:blip>
          <a:srcRect l="7684" t="16268" r="4688" b="19352"/>
          <a:stretch/>
        </p:blipFill>
        <p:spPr>
          <a:xfrm>
            <a:off x="1197178" y="1844291"/>
            <a:ext cx="4560248" cy="25213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28"/>
          <p:cNvSpPr/>
          <p:nvPr/>
        </p:nvSpPr>
        <p:spPr>
          <a:xfrm>
            <a:off x="2586736" y="0"/>
            <a:ext cx="9635744" cy="1216183"/>
          </a:xfrm>
          <a:custGeom>
            <a:avLst/>
            <a:gdLst/>
            <a:ahLst/>
            <a:cxnLst/>
            <a:rect l="l" t="t" r="r" b="b"/>
            <a:pathLst>
              <a:path w="9403080" h="3192780" extrusionOk="0">
                <a:moveTo>
                  <a:pt x="0" y="1112520"/>
                </a:moveTo>
                <a:lnTo>
                  <a:pt x="1287780" y="0"/>
                </a:lnTo>
                <a:lnTo>
                  <a:pt x="2339340" y="1036320"/>
                </a:lnTo>
                <a:lnTo>
                  <a:pt x="9380220" y="1036320"/>
                </a:lnTo>
                <a:lnTo>
                  <a:pt x="9403080" y="3192780"/>
                </a:lnTo>
                <a:lnTo>
                  <a:pt x="2232660" y="3192780"/>
                </a:lnTo>
                <a:lnTo>
                  <a:pt x="0" y="1112520"/>
                </a:lnTo>
                <a:close/>
              </a:path>
            </a:pathLst>
          </a:custGeom>
          <a:solidFill>
            <a:srgbClr val="DDEAF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0" name="Google Shape;340;p28"/>
          <p:cNvSpPr/>
          <p:nvPr/>
        </p:nvSpPr>
        <p:spPr>
          <a:xfrm>
            <a:off x="0" y="-1321"/>
            <a:ext cx="5183632" cy="1339088"/>
          </a:xfrm>
          <a:custGeom>
            <a:avLst/>
            <a:gdLst/>
            <a:ahLst/>
            <a:cxnLst/>
            <a:rect l="l" t="t" r="r" b="b"/>
            <a:pathLst>
              <a:path w="5254752" h="3584448" extrusionOk="0">
                <a:moveTo>
                  <a:pt x="6096" y="0"/>
                </a:moveTo>
                <a:lnTo>
                  <a:pt x="3980688" y="0"/>
                </a:lnTo>
                <a:lnTo>
                  <a:pt x="2651760" y="1158240"/>
                </a:lnTo>
                <a:lnTo>
                  <a:pt x="5254752" y="3584448"/>
                </a:lnTo>
                <a:lnTo>
                  <a:pt x="0" y="3584448"/>
                </a:lnTo>
                <a:lnTo>
                  <a:pt x="6096" y="0"/>
                </a:ln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1" name="Google Shape;341;p28"/>
          <p:cNvSpPr/>
          <p:nvPr/>
        </p:nvSpPr>
        <p:spPr>
          <a:xfrm>
            <a:off x="1381760" y="-9833"/>
            <a:ext cx="866927" cy="334953"/>
          </a:xfrm>
          <a:custGeom>
            <a:avLst/>
            <a:gdLst/>
            <a:ahLst/>
            <a:cxnLst/>
            <a:rect l="l" t="t" r="r" b="b"/>
            <a:pathLst>
              <a:path w="499872" h="499872" extrusionOk="0">
                <a:moveTo>
                  <a:pt x="0" y="0"/>
                </a:moveTo>
                <a:lnTo>
                  <a:pt x="0" y="499872"/>
                </a:lnTo>
                <a:lnTo>
                  <a:pt x="499872" y="0"/>
                </a:lnTo>
                <a:lnTo>
                  <a:pt x="0" y="0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42" name="Google Shape;342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6229" y="248248"/>
            <a:ext cx="1532091" cy="1532853"/>
          </a:xfrm>
          <a:prstGeom prst="rect">
            <a:avLst/>
          </a:prstGeom>
          <a:noFill/>
          <a:ln>
            <a:noFill/>
          </a:ln>
        </p:spPr>
      </p:pic>
      <p:sp>
        <p:nvSpPr>
          <p:cNvPr id="343" name="Google Shape;343;p28"/>
          <p:cNvSpPr/>
          <p:nvPr/>
        </p:nvSpPr>
        <p:spPr>
          <a:xfrm>
            <a:off x="2755185" y="2967335"/>
            <a:ext cx="6681637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5400" b="1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Спасибо за внимание</a:t>
            </a:r>
            <a:endParaRPr/>
          </a:p>
        </p:txBody>
      </p:sp>
      <p:pic>
        <p:nvPicPr>
          <p:cNvPr id="344" name="Google Shape;344;p2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908241" y="170670"/>
            <a:ext cx="1187188" cy="11147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4"/>
          <p:cNvSpPr/>
          <p:nvPr/>
        </p:nvSpPr>
        <p:spPr>
          <a:xfrm>
            <a:off x="4630420" y="1216183"/>
            <a:ext cx="7561580" cy="121584"/>
          </a:xfrm>
          <a:custGeom>
            <a:avLst/>
            <a:gdLst/>
            <a:ahLst/>
            <a:cxnLst/>
            <a:rect l="l" t="t" r="r" b="b"/>
            <a:pathLst>
              <a:path w="7330440" h="373380" extrusionOk="0">
                <a:moveTo>
                  <a:pt x="0" y="0"/>
                </a:moveTo>
                <a:lnTo>
                  <a:pt x="388620" y="373380"/>
                </a:lnTo>
                <a:lnTo>
                  <a:pt x="7330440" y="373380"/>
                </a:lnTo>
                <a:lnTo>
                  <a:pt x="7322820" y="22860"/>
                </a:lnTo>
                <a:lnTo>
                  <a:pt x="0" y="0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0" name="Google Shape;100;p14"/>
          <p:cNvSpPr/>
          <p:nvPr/>
        </p:nvSpPr>
        <p:spPr>
          <a:xfrm>
            <a:off x="2586736" y="0"/>
            <a:ext cx="9635744" cy="1216183"/>
          </a:xfrm>
          <a:custGeom>
            <a:avLst/>
            <a:gdLst/>
            <a:ahLst/>
            <a:cxnLst/>
            <a:rect l="l" t="t" r="r" b="b"/>
            <a:pathLst>
              <a:path w="9403080" h="3192780" extrusionOk="0">
                <a:moveTo>
                  <a:pt x="0" y="1112520"/>
                </a:moveTo>
                <a:lnTo>
                  <a:pt x="1287780" y="0"/>
                </a:lnTo>
                <a:lnTo>
                  <a:pt x="2339340" y="1036320"/>
                </a:lnTo>
                <a:lnTo>
                  <a:pt x="9380220" y="1036320"/>
                </a:lnTo>
                <a:lnTo>
                  <a:pt x="9403080" y="3192780"/>
                </a:lnTo>
                <a:lnTo>
                  <a:pt x="2232660" y="3192780"/>
                </a:lnTo>
                <a:lnTo>
                  <a:pt x="0" y="1112520"/>
                </a:lnTo>
                <a:close/>
              </a:path>
            </a:pathLst>
          </a:custGeom>
          <a:solidFill>
            <a:srgbClr val="DDEAF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" name="Google Shape;101;p14"/>
          <p:cNvSpPr/>
          <p:nvPr/>
        </p:nvSpPr>
        <p:spPr>
          <a:xfrm>
            <a:off x="0" y="-1321"/>
            <a:ext cx="5183632" cy="1339088"/>
          </a:xfrm>
          <a:custGeom>
            <a:avLst/>
            <a:gdLst/>
            <a:ahLst/>
            <a:cxnLst/>
            <a:rect l="l" t="t" r="r" b="b"/>
            <a:pathLst>
              <a:path w="5254752" h="3584448" extrusionOk="0">
                <a:moveTo>
                  <a:pt x="6096" y="0"/>
                </a:moveTo>
                <a:lnTo>
                  <a:pt x="3980688" y="0"/>
                </a:lnTo>
                <a:lnTo>
                  <a:pt x="2651760" y="1158240"/>
                </a:lnTo>
                <a:lnTo>
                  <a:pt x="5254752" y="3584448"/>
                </a:lnTo>
                <a:lnTo>
                  <a:pt x="0" y="3584448"/>
                </a:lnTo>
                <a:lnTo>
                  <a:pt x="6096" y="0"/>
                </a:ln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" name="Google Shape;102;p14"/>
          <p:cNvSpPr/>
          <p:nvPr/>
        </p:nvSpPr>
        <p:spPr>
          <a:xfrm>
            <a:off x="1381760" y="-9833"/>
            <a:ext cx="866927" cy="334953"/>
          </a:xfrm>
          <a:custGeom>
            <a:avLst/>
            <a:gdLst/>
            <a:ahLst/>
            <a:cxnLst/>
            <a:rect l="l" t="t" r="r" b="b"/>
            <a:pathLst>
              <a:path w="499872" h="499872" extrusionOk="0">
                <a:moveTo>
                  <a:pt x="0" y="0"/>
                </a:moveTo>
                <a:lnTo>
                  <a:pt x="0" y="499872"/>
                </a:lnTo>
                <a:lnTo>
                  <a:pt x="499872" y="0"/>
                </a:lnTo>
                <a:lnTo>
                  <a:pt x="0" y="0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3" name="Google Shape;103;p14"/>
          <p:cNvSpPr txBox="1"/>
          <p:nvPr/>
        </p:nvSpPr>
        <p:spPr>
          <a:xfrm>
            <a:off x="3658727" y="519430"/>
            <a:ext cx="7843108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Учреждение в цифрах</a:t>
            </a:r>
            <a:endParaRPr sz="2400" b="1" i="0" u="none" strike="noStrike" cap="none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4" name="Google Shape;104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6229" y="248248"/>
            <a:ext cx="1532091" cy="1532853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14"/>
          <p:cNvSpPr txBox="1"/>
          <p:nvPr/>
        </p:nvSpPr>
        <p:spPr>
          <a:xfrm>
            <a:off x="7401353" y="1825880"/>
            <a:ext cx="4694076" cy="50782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-    </a:t>
            </a:r>
            <a:r>
              <a:rPr lang="ru-RU" sz="1800" b="0" i="0" u="none" strike="noStrike" cap="none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107</a:t>
            </a:r>
            <a:r>
              <a:rPr lang="ru-RU" sz="18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помещений;</a:t>
            </a:r>
            <a:endParaRPr lang="ru-RU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-    </a:t>
            </a:r>
            <a:r>
              <a:rPr lang="ru-RU" sz="18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70</a:t>
            </a:r>
            <a:r>
              <a:rPr lang="ru-RU" sz="18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адресов, </a:t>
            </a:r>
            <a:r>
              <a:rPr lang="ru-RU" sz="18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3</a:t>
            </a:r>
            <a:r>
              <a:rPr lang="ru-RU" sz="18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земельных участка: стадион Свиблово (25 000 кв.м.); участок под ДК им. А.В. Луначарского ( 3 800 кв.м.); участок под зданием на 1-й Северной линии, д.3 (963 кв.м.).</a:t>
            </a:r>
            <a:endParaRPr lang="ru-RU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800"/>
              <a:buFont typeface="Calibri"/>
              <a:buChar char="-"/>
            </a:pPr>
            <a:r>
              <a:rPr lang="ru-RU" sz="18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21305,90</a:t>
            </a:r>
            <a:r>
              <a:rPr lang="ru-RU" sz="18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кв.м. площадь помещений;</a:t>
            </a:r>
            <a:endParaRPr lang="ru-RU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800"/>
              <a:buFont typeface="Calibri"/>
              <a:buChar char="-"/>
            </a:pPr>
            <a:r>
              <a:rPr lang="ru-RU" sz="18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523</a:t>
            </a:r>
            <a:r>
              <a:rPr lang="ru-RU" sz="18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сотрудника;</a:t>
            </a:r>
            <a:endParaRPr lang="ru-RU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-"/>
            </a:pPr>
            <a:r>
              <a:rPr lang="ru-RU" sz="18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Более </a:t>
            </a:r>
            <a:r>
              <a:rPr lang="ru-RU" sz="18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400</a:t>
            </a:r>
            <a:r>
              <a:rPr lang="ru-RU" sz="18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кружков и секций;</a:t>
            </a:r>
            <a:endParaRPr lang="ru-RU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-"/>
            </a:pPr>
            <a:r>
              <a:rPr lang="ru-RU" sz="18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Свыше </a:t>
            </a:r>
            <a:r>
              <a:rPr lang="ru-RU" sz="18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18 000 </a:t>
            </a:r>
            <a:r>
              <a:rPr lang="ru-RU" sz="18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занимающихся;</a:t>
            </a:r>
            <a:endParaRPr lang="ru-RU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-"/>
            </a:pPr>
            <a:r>
              <a:rPr lang="ru-RU" sz="18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Свыше </a:t>
            </a:r>
            <a:r>
              <a:rPr lang="ru-RU" sz="18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7 000 </a:t>
            </a:r>
            <a:r>
              <a:rPr lang="ru-RU" sz="18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занимающихся на внебюджетной основе, в т.ч. более </a:t>
            </a:r>
            <a:r>
              <a:rPr lang="ru-RU" sz="18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3 000 </a:t>
            </a:r>
            <a:r>
              <a:rPr lang="ru-RU" sz="18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занимающихся в проекте «Московское долголетие»;</a:t>
            </a:r>
            <a:endParaRPr lang="ru-RU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-"/>
            </a:pPr>
            <a:r>
              <a:rPr lang="ru-RU" sz="18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Более </a:t>
            </a:r>
            <a:r>
              <a:rPr lang="ru-RU" sz="18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1 500 </a:t>
            </a:r>
            <a:r>
              <a:rPr lang="ru-RU" sz="18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спортивно-досуговых мероприятий в год.</a:t>
            </a:r>
            <a:endParaRPr lang="ru-RU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</a:t>
            </a:r>
            <a:endParaRPr dirty="0"/>
          </a:p>
        </p:txBody>
      </p:sp>
      <p:sp>
        <p:nvSpPr>
          <p:cNvPr id="106" name="Google Shape;106;p14"/>
          <p:cNvSpPr/>
          <p:nvPr/>
        </p:nvSpPr>
        <p:spPr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7" name="Google Shape;107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66229" y="1918499"/>
            <a:ext cx="3630705" cy="22613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1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502488" y="4226537"/>
            <a:ext cx="3630705" cy="23434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1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908241" y="170670"/>
            <a:ext cx="1187188" cy="11147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5"/>
          <p:cNvSpPr/>
          <p:nvPr/>
        </p:nvSpPr>
        <p:spPr>
          <a:xfrm>
            <a:off x="4630420" y="1216183"/>
            <a:ext cx="7561580" cy="121584"/>
          </a:xfrm>
          <a:custGeom>
            <a:avLst/>
            <a:gdLst/>
            <a:ahLst/>
            <a:cxnLst/>
            <a:rect l="l" t="t" r="r" b="b"/>
            <a:pathLst>
              <a:path w="7330440" h="373380" extrusionOk="0">
                <a:moveTo>
                  <a:pt x="0" y="0"/>
                </a:moveTo>
                <a:lnTo>
                  <a:pt x="388620" y="373380"/>
                </a:lnTo>
                <a:lnTo>
                  <a:pt x="7330440" y="373380"/>
                </a:lnTo>
                <a:lnTo>
                  <a:pt x="7322820" y="22860"/>
                </a:lnTo>
                <a:lnTo>
                  <a:pt x="0" y="0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5" name="Google Shape;115;p15"/>
          <p:cNvSpPr/>
          <p:nvPr/>
        </p:nvSpPr>
        <p:spPr>
          <a:xfrm>
            <a:off x="2586736" y="0"/>
            <a:ext cx="9635744" cy="1216183"/>
          </a:xfrm>
          <a:custGeom>
            <a:avLst/>
            <a:gdLst/>
            <a:ahLst/>
            <a:cxnLst/>
            <a:rect l="l" t="t" r="r" b="b"/>
            <a:pathLst>
              <a:path w="9403080" h="3192780" extrusionOk="0">
                <a:moveTo>
                  <a:pt x="0" y="1112520"/>
                </a:moveTo>
                <a:lnTo>
                  <a:pt x="1287780" y="0"/>
                </a:lnTo>
                <a:lnTo>
                  <a:pt x="2339340" y="1036320"/>
                </a:lnTo>
                <a:lnTo>
                  <a:pt x="9380220" y="1036320"/>
                </a:lnTo>
                <a:lnTo>
                  <a:pt x="9403080" y="3192780"/>
                </a:lnTo>
                <a:lnTo>
                  <a:pt x="2232660" y="3192780"/>
                </a:lnTo>
                <a:lnTo>
                  <a:pt x="0" y="1112520"/>
                </a:lnTo>
                <a:close/>
              </a:path>
            </a:pathLst>
          </a:custGeom>
          <a:solidFill>
            <a:srgbClr val="DDEAF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6" name="Google Shape;116;p15"/>
          <p:cNvSpPr/>
          <p:nvPr/>
        </p:nvSpPr>
        <p:spPr>
          <a:xfrm>
            <a:off x="0" y="-1321"/>
            <a:ext cx="5183632" cy="1339088"/>
          </a:xfrm>
          <a:custGeom>
            <a:avLst/>
            <a:gdLst/>
            <a:ahLst/>
            <a:cxnLst/>
            <a:rect l="l" t="t" r="r" b="b"/>
            <a:pathLst>
              <a:path w="5254752" h="3584448" extrusionOk="0">
                <a:moveTo>
                  <a:pt x="6096" y="0"/>
                </a:moveTo>
                <a:lnTo>
                  <a:pt x="3980688" y="0"/>
                </a:lnTo>
                <a:lnTo>
                  <a:pt x="2651760" y="1158240"/>
                </a:lnTo>
                <a:lnTo>
                  <a:pt x="5254752" y="3584448"/>
                </a:lnTo>
                <a:lnTo>
                  <a:pt x="0" y="3584448"/>
                </a:lnTo>
                <a:lnTo>
                  <a:pt x="6096" y="0"/>
                </a:ln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7" name="Google Shape;117;p15"/>
          <p:cNvSpPr/>
          <p:nvPr/>
        </p:nvSpPr>
        <p:spPr>
          <a:xfrm>
            <a:off x="1381760" y="-9833"/>
            <a:ext cx="866927" cy="334953"/>
          </a:xfrm>
          <a:custGeom>
            <a:avLst/>
            <a:gdLst/>
            <a:ahLst/>
            <a:cxnLst/>
            <a:rect l="l" t="t" r="r" b="b"/>
            <a:pathLst>
              <a:path w="499872" h="499872" extrusionOk="0">
                <a:moveTo>
                  <a:pt x="0" y="0"/>
                </a:moveTo>
                <a:lnTo>
                  <a:pt x="0" y="499872"/>
                </a:lnTo>
                <a:lnTo>
                  <a:pt x="499872" y="0"/>
                </a:lnTo>
                <a:lnTo>
                  <a:pt x="0" y="0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8" name="Google Shape;118;p15"/>
          <p:cNvSpPr txBox="1"/>
          <p:nvPr/>
        </p:nvSpPr>
        <p:spPr>
          <a:xfrm>
            <a:off x="3658727" y="519430"/>
            <a:ext cx="7843108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филиал “Гармония” в цифрах</a:t>
            </a:r>
            <a:endParaRPr sz="2400" b="1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9" name="Google Shape;119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6229" y="248248"/>
            <a:ext cx="1532091" cy="1532853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15"/>
          <p:cNvSpPr txBox="1"/>
          <p:nvPr/>
        </p:nvSpPr>
        <p:spPr>
          <a:xfrm>
            <a:off x="7908032" y="1572855"/>
            <a:ext cx="4017600" cy="480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800"/>
              <a:buFont typeface="Calibri"/>
              <a:buChar char="-"/>
            </a:pPr>
            <a:r>
              <a:rPr lang="ru-RU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8</a:t>
            </a:r>
            <a:r>
              <a:rPr lang="ru-RU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помещений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ул. Милашенкова, д.8; 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ул. Милашенкова, д.11А;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ул. Яблочкова, д.37Г;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ул. Яблочкова, д.16;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ул. Фонвизина, д.13;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ул. Руставели, д.12/7Б;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ул. Добролюбова, д.11А;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Огородный проезд, д.23.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800"/>
              <a:buFont typeface="Calibri"/>
              <a:buChar char="-"/>
            </a:pPr>
            <a:r>
              <a:rPr lang="ru-RU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1936, 4 </a:t>
            </a:r>
            <a:r>
              <a:rPr lang="ru-RU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кв.м. – общая площадь помещений</a:t>
            </a: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800"/>
              <a:buFont typeface="Calibri"/>
              <a:buChar char="-"/>
            </a:pPr>
            <a:r>
              <a:rPr lang="ru-RU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24</a:t>
            </a:r>
            <a:r>
              <a:rPr lang="ru-RU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сотрудника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</a:t>
            </a:r>
            <a:endParaRPr dirty="0"/>
          </a:p>
        </p:txBody>
      </p:sp>
      <p:sp>
        <p:nvSpPr>
          <p:cNvPr id="121" name="Google Shape;121;p15"/>
          <p:cNvSpPr/>
          <p:nvPr/>
        </p:nvSpPr>
        <p:spPr>
          <a:xfrm>
            <a:off x="5939421" y="3648827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2" name="Google Shape;122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68417" y="1857197"/>
            <a:ext cx="7242618" cy="47525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1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908241" y="170670"/>
            <a:ext cx="1187188" cy="11147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6"/>
          <p:cNvSpPr/>
          <p:nvPr/>
        </p:nvSpPr>
        <p:spPr>
          <a:xfrm>
            <a:off x="4630420" y="1216183"/>
            <a:ext cx="7568679" cy="121349"/>
          </a:xfrm>
          <a:custGeom>
            <a:avLst/>
            <a:gdLst/>
            <a:ahLst/>
            <a:cxnLst/>
            <a:rect l="l" t="t" r="r" b="b"/>
            <a:pathLst>
              <a:path w="7330440" h="373380" extrusionOk="0">
                <a:moveTo>
                  <a:pt x="0" y="0"/>
                </a:moveTo>
                <a:lnTo>
                  <a:pt x="388620" y="373380"/>
                </a:lnTo>
                <a:lnTo>
                  <a:pt x="7330440" y="373380"/>
                </a:lnTo>
                <a:lnTo>
                  <a:pt x="7322820" y="22860"/>
                </a:lnTo>
                <a:lnTo>
                  <a:pt x="0" y="0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9" name="Google Shape;129;p16"/>
          <p:cNvSpPr/>
          <p:nvPr/>
        </p:nvSpPr>
        <p:spPr>
          <a:xfrm>
            <a:off x="2586736" y="0"/>
            <a:ext cx="9638157" cy="1213256"/>
          </a:xfrm>
          <a:custGeom>
            <a:avLst/>
            <a:gdLst/>
            <a:ahLst/>
            <a:cxnLst/>
            <a:rect l="l" t="t" r="r" b="b"/>
            <a:pathLst>
              <a:path w="9403080" h="3192780" extrusionOk="0">
                <a:moveTo>
                  <a:pt x="0" y="1112520"/>
                </a:moveTo>
                <a:lnTo>
                  <a:pt x="1287780" y="0"/>
                </a:lnTo>
                <a:lnTo>
                  <a:pt x="2339340" y="1036320"/>
                </a:lnTo>
                <a:lnTo>
                  <a:pt x="9380220" y="1036320"/>
                </a:lnTo>
                <a:lnTo>
                  <a:pt x="9403080" y="3192780"/>
                </a:lnTo>
                <a:lnTo>
                  <a:pt x="2232660" y="3192780"/>
                </a:lnTo>
                <a:lnTo>
                  <a:pt x="0" y="1112520"/>
                </a:lnTo>
                <a:close/>
              </a:path>
            </a:pathLst>
          </a:custGeom>
          <a:solidFill>
            <a:srgbClr val="DDEAF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" name="Google Shape;130;p16"/>
          <p:cNvSpPr/>
          <p:nvPr/>
        </p:nvSpPr>
        <p:spPr>
          <a:xfrm>
            <a:off x="0" y="-1321"/>
            <a:ext cx="5189068" cy="1335207"/>
          </a:xfrm>
          <a:custGeom>
            <a:avLst/>
            <a:gdLst/>
            <a:ahLst/>
            <a:cxnLst/>
            <a:rect l="l" t="t" r="r" b="b"/>
            <a:pathLst>
              <a:path w="5254752" h="3584448" extrusionOk="0">
                <a:moveTo>
                  <a:pt x="6096" y="0"/>
                </a:moveTo>
                <a:lnTo>
                  <a:pt x="3980688" y="0"/>
                </a:lnTo>
                <a:lnTo>
                  <a:pt x="2651760" y="1158240"/>
                </a:lnTo>
                <a:lnTo>
                  <a:pt x="5254752" y="3584448"/>
                </a:lnTo>
                <a:lnTo>
                  <a:pt x="0" y="3584448"/>
                </a:lnTo>
                <a:lnTo>
                  <a:pt x="6096" y="0"/>
                </a:ln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" name="Google Shape;131;p16"/>
          <p:cNvSpPr/>
          <p:nvPr/>
        </p:nvSpPr>
        <p:spPr>
          <a:xfrm>
            <a:off x="1381760" y="-9833"/>
            <a:ext cx="867278" cy="334914"/>
          </a:xfrm>
          <a:custGeom>
            <a:avLst/>
            <a:gdLst/>
            <a:ahLst/>
            <a:cxnLst/>
            <a:rect l="l" t="t" r="r" b="b"/>
            <a:pathLst>
              <a:path w="499872" h="499872" extrusionOk="0">
                <a:moveTo>
                  <a:pt x="0" y="0"/>
                </a:moveTo>
                <a:lnTo>
                  <a:pt x="0" y="499872"/>
                </a:lnTo>
                <a:lnTo>
                  <a:pt x="499872" y="0"/>
                </a:lnTo>
                <a:lnTo>
                  <a:pt x="0" y="0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" name="Google Shape;132;p16"/>
          <p:cNvSpPr txBox="1"/>
          <p:nvPr/>
        </p:nvSpPr>
        <p:spPr>
          <a:xfrm>
            <a:off x="3658727" y="519430"/>
            <a:ext cx="78432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Открытие после ремонта ул. Фонвизина, д.13</a:t>
            </a:r>
            <a:endParaRPr sz="2400" b="1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3" name="Google Shape;133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6229" y="248248"/>
            <a:ext cx="1532092" cy="1532855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p16"/>
          <p:cNvSpPr txBox="1"/>
          <p:nvPr/>
        </p:nvSpPr>
        <p:spPr>
          <a:xfrm>
            <a:off x="8158300" y="1572850"/>
            <a:ext cx="3767400" cy="5114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89999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24 августа 2023 состоялось открытие нового помещения по адресу:  </a:t>
            </a:r>
            <a:endParaRPr dirty="0"/>
          </a:p>
          <a:p>
            <a:pPr marL="89999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ул. Фонвизина, д.13.</a:t>
            </a: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89999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89999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Новое помещение включает в себя большой танцевальный зал, несколько кабинетов для занятий на тренажёрах, просторный кабинет для прикладного творчества, несколько кабинетов для занятий иностранными языками. Помещение оснащено комфортабельными раздевалками и душевыми. </a:t>
            </a: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89999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</a:t>
            </a: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</a:t>
            </a:r>
            <a:endParaRPr dirty="0"/>
          </a:p>
        </p:txBody>
      </p:sp>
      <p:sp>
        <p:nvSpPr>
          <p:cNvPr id="135" name="Google Shape;135;p16"/>
          <p:cNvSpPr/>
          <p:nvPr/>
        </p:nvSpPr>
        <p:spPr>
          <a:xfrm>
            <a:off x="5939421" y="3648827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6" name="Google Shape;136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908241" y="170670"/>
            <a:ext cx="1187188" cy="1114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29950" y="1846375"/>
            <a:ext cx="3662750" cy="2237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61000" y="4331600"/>
            <a:ext cx="3631700" cy="2237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1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264625" y="1846375"/>
            <a:ext cx="3662750" cy="22372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1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260450" y="4331600"/>
            <a:ext cx="3662751" cy="22372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17"/>
          <p:cNvSpPr/>
          <p:nvPr/>
        </p:nvSpPr>
        <p:spPr>
          <a:xfrm>
            <a:off x="4630420" y="1216183"/>
            <a:ext cx="7568679" cy="121349"/>
          </a:xfrm>
          <a:custGeom>
            <a:avLst/>
            <a:gdLst/>
            <a:ahLst/>
            <a:cxnLst/>
            <a:rect l="l" t="t" r="r" b="b"/>
            <a:pathLst>
              <a:path w="7330440" h="373380" extrusionOk="0">
                <a:moveTo>
                  <a:pt x="0" y="0"/>
                </a:moveTo>
                <a:lnTo>
                  <a:pt x="388620" y="373380"/>
                </a:lnTo>
                <a:lnTo>
                  <a:pt x="7330440" y="373380"/>
                </a:lnTo>
                <a:lnTo>
                  <a:pt x="7322820" y="22860"/>
                </a:lnTo>
                <a:lnTo>
                  <a:pt x="0" y="0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6" name="Google Shape;146;p17"/>
          <p:cNvSpPr/>
          <p:nvPr/>
        </p:nvSpPr>
        <p:spPr>
          <a:xfrm>
            <a:off x="2586736" y="0"/>
            <a:ext cx="9638157" cy="1213256"/>
          </a:xfrm>
          <a:custGeom>
            <a:avLst/>
            <a:gdLst/>
            <a:ahLst/>
            <a:cxnLst/>
            <a:rect l="l" t="t" r="r" b="b"/>
            <a:pathLst>
              <a:path w="9403080" h="3192780" extrusionOk="0">
                <a:moveTo>
                  <a:pt x="0" y="1112520"/>
                </a:moveTo>
                <a:lnTo>
                  <a:pt x="1287780" y="0"/>
                </a:lnTo>
                <a:lnTo>
                  <a:pt x="2339340" y="1036320"/>
                </a:lnTo>
                <a:lnTo>
                  <a:pt x="9380220" y="1036320"/>
                </a:lnTo>
                <a:lnTo>
                  <a:pt x="9403080" y="3192780"/>
                </a:lnTo>
                <a:lnTo>
                  <a:pt x="2232660" y="3192780"/>
                </a:lnTo>
                <a:lnTo>
                  <a:pt x="0" y="1112520"/>
                </a:lnTo>
                <a:close/>
              </a:path>
            </a:pathLst>
          </a:custGeom>
          <a:solidFill>
            <a:srgbClr val="DDEAF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7" name="Google Shape;147;p17"/>
          <p:cNvSpPr/>
          <p:nvPr/>
        </p:nvSpPr>
        <p:spPr>
          <a:xfrm>
            <a:off x="0" y="-1321"/>
            <a:ext cx="5189068" cy="1335207"/>
          </a:xfrm>
          <a:custGeom>
            <a:avLst/>
            <a:gdLst/>
            <a:ahLst/>
            <a:cxnLst/>
            <a:rect l="l" t="t" r="r" b="b"/>
            <a:pathLst>
              <a:path w="5254752" h="3584448" extrusionOk="0">
                <a:moveTo>
                  <a:pt x="6096" y="0"/>
                </a:moveTo>
                <a:lnTo>
                  <a:pt x="3980688" y="0"/>
                </a:lnTo>
                <a:lnTo>
                  <a:pt x="2651760" y="1158240"/>
                </a:lnTo>
                <a:lnTo>
                  <a:pt x="5254752" y="3584448"/>
                </a:lnTo>
                <a:lnTo>
                  <a:pt x="0" y="3584448"/>
                </a:lnTo>
                <a:lnTo>
                  <a:pt x="6096" y="0"/>
                </a:ln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8" name="Google Shape;148;p17"/>
          <p:cNvSpPr/>
          <p:nvPr/>
        </p:nvSpPr>
        <p:spPr>
          <a:xfrm>
            <a:off x="1381760" y="-9833"/>
            <a:ext cx="867278" cy="334914"/>
          </a:xfrm>
          <a:custGeom>
            <a:avLst/>
            <a:gdLst/>
            <a:ahLst/>
            <a:cxnLst/>
            <a:rect l="l" t="t" r="r" b="b"/>
            <a:pathLst>
              <a:path w="499872" h="499872" extrusionOk="0">
                <a:moveTo>
                  <a:pt x="0" y="0"/>
                </a:moveTo>
                <a:lnTo>
                  <a:pt x="0" y="499872"/>
                </a:lnTo>
                <a:lnTo>
                  <a:pt x="499872" y="0"/>
                </a:lnTo>
                <a:lnTo>
                  <a:pt x="0" y="0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9" name="Google Shape;149;p17"/>
          <p:cNvSpPr txBox="1"/>
          <p:nvPr/>
        </p:nvSpPr>
        <p:spPr>
          <a:xfrm>
            <a:off x="3658727" y="519430"/>
            <a:ext cx="78432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Открытие после ремонта ул. Фонвизина, д.13</a:t>
            </a:r>
            <a:endParaRPr sz="2400" b="1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0" name="Google Shape;150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6229" y="248248"/>
            <a:ext cx="1532092" cy="1532855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p17"/>
          <p:cNvSpPr/>
          <p:nvPr/>
        </p:nvSpPr>
        <p:spPr>
          <a:xfrm>
            <a:off x="5939421" y="3648827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2" name="Google Shape;152;p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908241" y="170670"/>
            <a:ext cx="1187188" cy="1114799"/>
          </a:xfrm>
          <a:prstGeom prst="rect">
            <a:avLst/>
          </a:prstGeom>
          <a:noFill/>
          <a:ln>
            <a:noFill/>
          </a:ln>
        </p:spPr>
      </p:pic>
      <p:sp>
        <p:nvSpPr>
          <p:cNvPr id="153" name="Google Shape;153;p17"/>
          <p:cNvSpPr txBox="1"/>
          <p:nvPr/>
        </p:nvSpPr>
        <p:spPr>
          <a:xfrm>
            <a:off x="1676636" y="4307950"/>
            <a:ext cx="1982100" cy="24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Душевые 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</a:t>
            </a:r>
            <a:endParaRPr/>
          </a:p>
        </p:txBody>
      </p:sp>
      <p:pic>
        <p:nvPicPr>
          <p:cNvPr id="154" name="Google Shape;154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4625" y="1810600"/>
            <a:ext cx="1982100" cy="2260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830363" y="1821800"/>
            <a:ext cx="1960475" cy="2238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1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053438" y="1834200"/>
            <a:ext cx="1960474" cy="2213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1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276500" y="1821800"/>
            <a:ext cx="1982100" cy="2238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1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9599825" y="1834200"/>
            <a:ext cx="1924774" cy="2213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17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4964013" y="4429575"/>
            <a:ext cx="1982075" cy="2213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17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7287325" y="4446975"/>
            <a:ext cx="1960450" cy="2178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17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9589000" y="4429575"/>
            <a:ext cx="1924775" cy="2178925"/>
          </a:xfrm>
          <a:prstGeom prst="rect">
            <a:avLst/>
          </a:prstGeom>
          <a:noFill/>
          <a:ln>
            <a:noFill/>
          </a:ln>
        </p:spPr>
      </p:pic>
      <p:sp>
        <p:nvSpPr>
          <p:cNvPr id="162" name="Google Shape;162;p17"/>
          <p:cNvSpPr txBox="1"/>
          <p:nvPr/>
        </p:nvSpPr>
        <p:spPr>
          <a:xfrm>
            <a:off x="4630417" y="1572575"/>
            <a:ext cx="3539700" cy="24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Залы с тренажерами</a:t>
            </a:r>
            <a:endParaRPr/>
          </a:p>
        </p:txBody>
      </p:sp>
      <p:pic>
        <p:nvPicPr>
          <p:cNvPr id="163" name="Google Shape;163;p17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604625" y="4464375"/>
            <a:ext cx="1982100" cy="2178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17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2830375" y="4429575"/>
            <a:ext cx="1960475" cy="22137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18"/>
          <p:cNvSpPr/>
          <p:nvPr/>
        </p:nvSpPr>
        <p:spPr>
          <a:xfrm>
            <a:off x="4630420" y="1216183"/>
            <a:ext cx="7568679" cy="121349"/>
          </a:xfrm>
          <a:custGeom>
            <a:avLst/>
            <a:gdLst/>
            <a:ahLst/>
            <a:cxnLst/>
            <a:rect l="l" t="t" r="r" b="b"/>
            <a:pathLst>
              <a:path w="7330440" h="373380" extrusionOk="0">
                <a:moveTo>
                  <a:pt x="0" y="0"/>
                </a:moveTo>
                <a:lnTo>
                  <a:pt x="388620" y="373380"/>
                </a:lnTo>
                <a:lnTo>
                  <a:pt x="7330440" y="373380"/>
                </a:lnTo>
                <a:lnTo>
                  <a:pt x="7322820" y="22860"/>
                </a:lnTo>
                <a:lnTo>
                  <a:pt x="0" y="0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0" name="Google Shape;170;p18"/>
          <p:cNvSpPr/>
          <p:nvPr/>
        </p:nvSpPr>
        <p:spPr>
          <a:xfrm>
            <a:off x="2586736" y="0"/>
            <a:ext cx="9638157" cy="1213256"/>
          </a:xfrm>
          <a:custGeom>
            <a:avLst/>
            <a:gdLst/>
            <a:ahLst/>
            <a:cxnLst/>
            <a:rect l="l" t="t" r="r" b="b"/>
            <a:pathLst>
              <a:path w="9403080" h="3192780" extrusionOk="0">
                <a:moveTo>
                  <a:pt x="0" y="1112520"/>
                </a:moveTo>
                <a:lnTo>
                  <a:pt x="1287780" y="0"/>
                </a:lnTo>
                <a:lnTo>
                  <a:pt x="2339340" y="1036320"/>
                </a:lnTo>
                <a:lnTo>
                  <a:pt x="9380220" y="1036320"/>
                </a:lnTo>
                <a:lnTo>
                  <a:pt x="9403080" y="3192780"/>
                </a:lnTo>
                <a:lnTo>
                  <a:pt x="2232660" y="3192780"/>
                </a:lnTo>
                <a:lnTo>
                  <a:pt x="0" y="1112520"/>
                </a:lnTo>
                <a:close/>
              </a:path>
            </a:pathLst>
          </a:custGeom>
          <a:solidFill>
            <a:srgbClr val="DDEAF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1" name="Google Shape;171;p18"/>
          <p:cNvSpPr/>
          <p:nvPr/>
        </p:nvSpPr>
        <p:spPr>
          <a:xfrm>
            <a:off x="0" y="-1321"/>
            <a:ext cx="5189068" cy="1335207"/>
          </a:xfrm>
          <a:custGeom>
            <a:avLst/>
            <a:gdLst/>
            <a:ahLst/>
            <a:cxnLst/>
            <a:rect l="l" t="t" r="r" b="b"/>
            <a:pathLst>
              <a:path w="5254752" h="3584448" extrusionOk="0">
                <a:moveTo>
                  <a:pt x="6096" y="0"/>
                </a:moveTo>
                <a:lnTo>
                  <a:pt x="3980688" y="0"/>
                </a:lnTo>
                <a:lnTo>
                  <a:pt x="2651760" y="1158240"/>
                </a:lnTo>
                <a:lnTo>
                  <a:pt x="5254752" y="3584448"/>
                </a:lnTo>
                <a:lnTo>
                  <a:pt x="0" y="3584448"/>
                </a:lnTo>
                <a:lnTo>
                  <a:pt x="6096" y="0"/>
                </a:ln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2" name="Google Shape;172;p18"/>
          <p:cNvSpPr/>
          <p:nvPr/>
        </p:nvSpPr>
        <p:spPr>
          <a:xfrm>
            <a:off x="1381760" y="-9833"/>
            <a:ext cx="867278" cy="334914"/>
          </a:xfrm>
          <a:custGeom>
            <a:avLst/>
            <a:gdLst/>
            <a:ahLst/>
            <a:cxnLst/>
            <a:rect l="l" t="t" r="r" b="b"/>
            <a:pathLst>
              <a:path w="499872" h="499872" extrusionOk="0">
                <a:moveTo>
                  <a:pt x="0" y="0"/>
                </a:moveTo>
                <a:lnTo>
                  <a:pt x="0" y="499872"/>
                </a:lnTo>
                <a:lnTo>
                  <a:pt x="499872" y="0"/>
                </a:lnTo>
                <a:lnTo>
                  <a:pt x="0" y="0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3" name="Google Shape;173;p18"/>
          <p:cNvSpPr txBox="1"/>
          <p:nvPr/>
        </p:nvSpPr>
        <p:spPr>
          <a:xfrm>
            <a:off x="3658727" y="519430"/>
            <a:ext cx="78432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Открытие после ремонта: ул. Фонвизина, д.13</a:t>
            </a:r>
            <a:endParaRPr sz="2400" b="1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4" name="Google Shape;174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6229" y="248248"/>
            <a:ext cx="1532092" cy="1532855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Google Shape;175;p18"/>
          <p:cNvSpPr/>
          <p:nvPr/>
        </p:nvSpPr>
        <p:spPr>
          <a:xfrm>
            <a:off x="5939421" y="3648827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6" name="Google Shape;176;p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908241" y="170670"/>
            <a:ext cx="1187188" cy="1114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0400" y="4687350"/>
            <a:ext cx="2699626" cy="1835075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Google Shape;178;p18"/>
          <p:cNvSpPr txBox="1"/>
          <p:nvPr/>
        </p:nvSpPr>
        <p:spPr>
          <a:xfrm>
            <a:off x="320400" y="4264700"/>
            <a:ext cx="5923800" cy="24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Каждый понедельник и среду проходят мастер-классы по плетению сетей или изготовлению окопных свечей  </a:t>
            </a:r>
            <a:r>
              <a:rPr lang="ru-R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</a:t>
            </a:r>
            <a:endParaRPr/>
          </a:p>
        </p:txBody>
      </p:sp>
      <p:pic>
        <p:nvPicPr>
          <p:cNvPr id="179" name="Google Shape;179;p1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05050" y="2226000"/>
            <a:ext cx="2699626" cy="1659400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Google Shape;180;p18"/>
          <p:cNvSpPr txBox="1"/>
          <p:nvPr/>
        </p:nvSpPr>
        <p:spPr>
          <a:xfrm>
            <a:off x="687262" y="1985700"/>
            <a:ext cx="1735200" cy="24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“Зумба-латина” 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</a:t>
            </a:r>
            <a:endParaRPr/>
          </a:p>
        </p:txBody>
      </p:sp>
      <p:pic>
        <p:nvPicPr>
          <p:cNvPr id="181" name="Google Shape;181;p1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177350" y="2231000"/>
            <a:ext cx="2699625" cy="1659400"/>
          </a:xfrm>
          <a:prstGeom prst="rect">
            <a:avLst/>
          </a:prstGeom>
          <a:noFill/>
          <a:ln>
            <a:noFill/>
          </a:ln>
        </p:spPr>
      </p:pic>
      <p:sp>
        <p:nvSpPr>
          <p:cNvPr id="182" name="Google Shape;182;p18"/>
          <p:cNvSpPr txBox="1"/>
          <p:nvPr/>
        </p:nvSpPr>
        <p:spPr>
          <a:xfrm>
            <a:off x="3659548" y="1985700"/>
            <a:ext cx="1982100" cy="24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“Здоровая спина” 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</a:t>
            </a:r>
            <a:endParaRPr/>
          </a:p>
        </p:txBody>
      </p:sp>
      <p:pic>
        <p:nvPicPr>
          <p:cNvPr id="183" name="Google Shape;183;p1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239800" y="4687325"/>
            <a:ext cx="2699626" cy="1835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18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149650" y="2226001"/>
            <a:ext cx="2699625" cy="1659400"/>
          </a:xfrm>
          <a:prstGeom prst="rect">
            <a:avLst/>
          </a:prstGeom>
          <a:noFill/>
          <a:ln>
            <a:noFill/>
          </a:ln>
        </p:spPr>
      </p:pic>
      <p:sp>
        <p:nvSpPr>
          <p:cNvPr id="185" name="Google Shape;185;p18"/>
          <p:cNvSpPr txBox="1"/>
          <p:nvPr/>
        </p:nvSpPr>
        <p:spPr>
          <a:xfrm>
            <a:off x="6396525" y="1985700"/>
            <a:ext cx="2359500" cy="24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“Искусство-это мы!” 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</a:t>
            </a:r>
            <a:endParaRPr/>
          </a:p>
        </p:txBody>
      </p:sp>
      <p:pic>
        <p:nvPicPr>
          <p:cNvPr id="186" name="Google Shape;186;p18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9121950" y="2228500"/>
            <a:ext cx="2699625" cy="1654400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p18"/>
          <p:cNvSpPr txBox="1"/>
          <p:nvPr/>
        </p:nvSpPr>
        <p:spPr>
          <a:xfrm>
            <a:off x="9357275" y="2038125"/>
            <a:ext cx="2359500" cy="24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“ОФП для детей” 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</a:t>
            </a:r>
            <a:endParaRPr/>
          </a:p>
        </p:txBody>
      </p:sp>
      <p:pic>
        <p:nvPicPr>
          <p:cNvPr id="188" name="Google Shape;188;p18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265750" y="4687325"/>
            <a:ext cx="2629150" cy="1835075"/>
          </a:xfrm>
          <a:prstGeom prst="rect">
            <a:avLst/>
          </a:prstGeom>
          <a:noFill/>
          <a:ln>
            <a:noFill/>
          </a:ln>
        </p:spPr>
      </p:pic>
      <p:sp>
        <p:nvSpPr>
          <p:cNvPr id="189" name="Google Shape;189;p18"/>
          <p:cNvSpPr txBox="1"/>
          <p:nvPr/>
        </p:nvSpPr>
        <p:spPr>
          <a:xfrm>
            <a:off x="6585225" y="4505000"/>
            <a:ext cx="1982100" cy="24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“Пилатес” 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</a:t>
            </a:r>
            <a:endParaRPr/>
          </a:p>
        </p:txBody>
      </p:sp>
      <p:pic>
        <p:nvPicPr>
          <p:cNvPr id="190" name="Google Shape;190;p18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9157188" y="4687325"/>
            <a:ext cx="2629149" cy="1835076"/>
          </a:xfrm>
          <a:prstGeom prst="rect">
            <a:avLst/>
          </a:prstGeom>
          <a:noFill/>
          <a:ln>
            <a:noFill/>
          </a:ln>
        </p:spPr>
      </p:pic>
      <p:sp>
        <p:nvSpPr>
          <p:cNvPr id="191" name="Google Shape;191;p18"/>
          <p:cNvSpPr txBox="1"/>
          <p:nvPr/>
        </p:nvSpPr>
        <p:spPr>
          <a:xfrm>
            <a:off x="9157200" y="4546950"/>
            <a:ext cx="2629200" cy="24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“Акварель и классика” 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19"/>
          <p:cNvSpPr/>
          <p:nvPr/>
        </p:nvSpPr>
        <p:spPr>
          <a:xfrm>
            <a:off x="4630420" y="1216183"/>
            <a:ext cx="7561580" cy="121584"/>
          </a:xfrm>
          <a:custGeom>
            <a:avLst/>
            <a:gdLst/>
            <a:ahLst/>
            <a:cxnLst/>
            <a:rect l="l" t="t" r="r" b="b"/>
            <a:pathLst>
              <a:path w="7330440" h="373380" extrusionOk="0">
                <a:moveTo>
                  <a:pt x="0" y="0"/>
                </a:moveTo>
                <a:lnTo>
                  <a:pt x="388620" y="373380"/>
                </a:lnTo>
                <a:lnTo>
                  <a:pt x="7330440" y="373380"/>
                </a:lnTo>
                <a:lnTo>
                  <a:pt x="7322820" y="22860"/>
                </a:lnTo>
                <a:lnTo>
                  <a:pt x="0" y="0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7" name="Google Shape;197;p19"/>
          <p:cNvSpPr/>
          <p:nvPr/>
        </p:nvSpPr>
        <p:spPr>
          <a:xfrm>
            <a:off x="2586736" y="0"/>
            <a:ext cx="9635744" cy="1216183"/>
          </a:xfrm>
          <a:custGeom>
            <a:avLst/>
            <a:gdLst/>
            <a:ahLst/>
            <a:cxnLst/>
            <a:rect l="l" t="t" r="r" b="b"/>
            <a:pathLst>
              <a:path w="9403080" h="3192780" extrusionOk="0">
                <a:moveTo>
                  <a:pt x="0" y="1112520"/>
                </a:moveTo>
                <a:lnTo>
                  <a:pt x="1287780" y="0"/>
                </a:lnTo>
                <a:lnTo>
                  <a:pt x="2339340" y="1036320"/>
                </a:lnTo>
                <a:lnTo>
                  <a:pt x="9380220" y="1036320"/>
                </a:lnTo>
                <a:lnTo>
                  <a:pt x="9403080" y="3192780"/>
                </a:lnTo>
                <a:lnTo>
                  <a:pt x="2232660" y="3192780"/>
                </a:lnTo>
                <a:lnTo>
                  <a:pt x="0" y="1112520"/>
                </a:lnTo>
                <a:close/>
              </a:path>
            </a:pathLst>
          </a:custGeom>
          <a:solidFill>
            <a:srgbClr val="DDEAF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8" name="Google Shape;198;p19"/>
          <p:cNvSpPr/>
          <p:nvPr/>
        </p:nvSpPr>
        <p:spPr>
          <a:xfrm>
            <a:off x="0" y="-1321"/>
            <a:ext cx="5183632" cy="1339088"/>
          </a:xfrm>
          <a:custGeom>
            <a:avLst/>
            <a:gdLst/>
            <a:ahLst/>
            <a:cxnLst/>
            <a:rect l="l" t="t" r="r" b="b"/>
            <a:pathLst>
              <a:path w="5254752" h="3584448" extrusionOk="0">
                <a:moveTo>
                  <a:pt x="6096" y="0"/>
                </a:moveTo>
                <a:lnTo>
                  <a:pt x="3980688" y="0"/>
                </a:lnTo>
                <a:lnTo>
                  <a:pt x="2651760" y="1158240"/>
                </a:lnTo>
                <a:lnTo>
                  <a:pt x="5254752" y="3584448"/>
                </a:lnTo>
                <a:lnTo>
                  <a:pt x="0" y="3584448"/>
                </a:lnTo>
                <a:lnTo>
                  <a:pt x="6096" y="0"/>
                </a:ln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9" name="Google Shape;199;p19"/>
          <p:cNvSpPr/>
          <p:nvPr/>
        </p:nvSpPr>
        <p:spPr>
          <a:xfrm>
            <a:off x="1381760" y="-9833"/>
            <a:ext cx="866927" cy="334953"/>
          </a:xfrm>
          <a:custGeom>
            <a:avLst/>
            <a:gdLst/>
            <a:ahLst/>
            <a:cxnLst/>
            <a:rect l="l" t="t" r="r" b="b"/>
            <a:pathLst>
              <a:path w="499872" h="499872" extrusionOk="0">
                <a:moveTo>
                  <a:pt x="0" y="0"/>
                </a:moveTo>
                <a:lnTo>
                  <a:pt x="0" y="499872"/>
                </a:lnTo>
                <a:lnTo>
                  <a:pt x="499872" y="0"/>
                </a:lnTo>
                <a:lnTo>
                  <a:pt x="0" y="0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0" name="Google Shape;200;p19"/>
          <p:cNvSpPr txBox="1"/>
          <p:nvPr/>
        </p:nvSpPr>
        <p:spPr>
          <a:xfrm>
            <a:off x="3658727" y="519430"/>
            <a:ext cx="7843108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Учреждение в цифрах</a:t>
            </a:r>
            <a:endParaRPr sz="2400" b="1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1" name="Google Shape;201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6229" y="248248"/>
            <a:ext cx="1532091" cy="1532853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Google Shape;202;p19"/>
          <p:cNvSpPr txBox="1"/>
          <p:nvPr/>
        </p:nvSpPr>
        <p:spPr>
          <a:xfrm>
            <a:off x="7268090" y="2145660"/>
            <a:ext cx="4193400" cy="42472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800"/>
              <a:buFont typeface="Calibri"/>
              <a:buChar char="-"/>
            </a:pPr>
            <a:r>
              <a:rPr lang="ru-RU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25</a:t>
            </a:r>
            <a:r>
              <a:rPr lang="ru-RU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кружков и секций (</a:t>
            </a:r>
            <a:r>
              <a:rPr lang="ru-RU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17</a:t>
            </a:r>
            <a:r>
              <a:rPr lang="ru-RU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бюджетных, </a:t>
            </a:r>
            <a:r>
              <a:rPr lang="ru-RU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8</a:t>
            </a:r>
            <a:r>
              <a:rPr lang="ru-RU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внебюджетных)</a:t>
            </a:r>
            <a:endParaRPr dirty="0"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-"/>
            </a:pPr>
            <a:r>
              <a:rPr lang="ru-RU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Свыше </a:t>
            </a:r>
            <a:r>
              <a:rPr lang="ru-RU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500 </a:t>
            </a:r>
            <a:r>
              <a:rPr lang="ru-RU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занимающихся (</a:t>
            </a:r>
            <a:r>
              <a:rPr lang="ru-RU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520</a:t>
            </a:r>
            <a:r>
              <a:rPr lang="ru-RU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на бюджетной и </a:t>
            </a:r>
            <a:r>
              <a:rPr lang="ru-RU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72</a:t>
            </a:r>
            <a:r>
              <a:rPr lang="ru-RU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на внебюджетной основе)</a:t>
            </a:r>
            <a:endParaRPr dirty="0"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-"/>
            </a:pPr>
            <a:r>
              <a:rPr lang="ru-RU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В т.ч. более </a:t>
            </a:r>
            <a:r>
              <a:rPr lang="ru-RU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160 </a:t>
            </a:r>
            <a:r>
              <a:rPr lang="ru-RU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занимающихся в проекте «Московское долголетие»</a:t>
            </a:r>
            <a:endParaRPr dirty="0"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800"/>
              <a:buFont typeface="Calibri"/>
              <a:buChar char="-"/>
            </a:pP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40 </a:t>
            </a:r>
            <a:r>
              <a:rPr lang="ru-RU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мероприятий по </a:t>
            </a:r>
            <a:r>
              <a:rPr lang="ru-RU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спортивному направлению и 40 мероприятий по досуговому направлению в год</a:t>
            </a:r>
            <a:endParaRPr dirty="0"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-"/>
            </a:pPr>
            <a:r>
              <a:rPr lang="ru-RU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Свыше </a:t>
            </a:r>
            <a:r>
              <a:rPr lang="ru-RU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3000 </a:t>
            </a:r>
            <a:r>
              <a:rPr lang="ru-RU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человек посетивших как досуговые, так и спортивные мероприятия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</a:t>
            </a:r>
            <a:endParaRPr dirty="0"/>
          </a:p>
        </p:txBody>
      </p:sp>
      <p:sp>
        <p:nvSpPr>
          <p:cNvPr id="203" name="Google Shape;203;p19"/>
          <p:cNvSpPr/>
          <p:nvPr/>
        </p:nvSpPr>
        <p:spPr>
          <a:xfrm>
            <a:off x="5922237" y="3976374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4" name="Google Shape;204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48503" y="1979048"/>
            <a:ext cx="2984869" cy="210425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1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794319" y="1979048"/>
            <a:ext cx="2984869" cy="210425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1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908241" y="170670"/>
            <a:ext cx="1187188" cy="1114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1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48503" y="4269298"/>
            <a:ext cx="2988132" cy="2242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19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803682" y="4281174"/>
            <a:ext cx="2988132" cy="22354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20"/>
          <p:cNvSpPr/>
          <p:nvPr/>
        </p:nvSpPr>
        <p:spPr>
          <a:xfrm>
            <a:off x="4630420" y="1216183"/>
            <a:ext cx="7561580" cy="121584"/>
          </a:xfrm>
          <a:custGeom>
            <a:avLst/>
            <a:gdLst/>
            <a:ahLst/>
            <a:cxnLst/>
            <a:rect l="l" t="t" r="r" b="b"/>
            <a:pathLst>
              <a:path w="7330440" h="373380" extrusionOk="0">
                <a:moveTo>
                  <a:pt x="0" y="0"/>
                </a:moveTo>
                <a:lnTo>
                  <a:pt x="388620" y="373380"/>
                </a:lnTo>
                <a:lnTo>
                  <a:pt x="7330440" y="373380"/>
                </a:lnTo>
                <a:lnTo>
                  <a:pt x="7322820" y="22860"/>
                </a:lnTo>
                <a:lnTo>
                  <a:pt x="0" y="0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4" name="Google Shape;214;p20"/>
          <p:cNvSpPr/>
          <p:nvPr/>
        </p:nvSpPr>
        <p:spPr>
          <a:xfrm>
            <a:off x="2586736" y="0"/>
            <a:ext cx="9635744" cy="1216183"/>
          </a:xfrm>
          <a:custGeom>
            <a:avLst/>
            <a:gdLst/>
            <a:ahLst/>
            <a:cxnLst/>
            <a:rect l="l" t="t" r="r" b="b"/>
            <a:pathLst>
              <a:path w="9403080" h="3192780" extrusionOk="0">
                <a:moveTo>
                  <a:pt x="0" y="1112520"/>
                </a:moveTo>
                <a:lnTo>
                  <a:pt x="1287780" y="0"/>
                </a:lnTo>
                <a:lnTo>
                  <a:pt x="2339340" y="1036320"/>
                </a:lnTo>
                <a:lnTo>
                  <a:pt x="9380220" y="1036320"/>
                </a:lnTo>
                <a:lnTo>
                  <a:pt x="9403080" y="3192780"/>
                </a:lnTo>
                <a:lnTo>
                  <a:pt x="2232660" y="3192780"/>
                </a:lnTo>
                <a:lnTo>
                  <a:pt x="0" y="1112520"/>
                </a:lnTo>
                <a:close/>
              </a:path>
            </a:pathLst>
          </a:custGeom>
          <a:solidFill>
            <a:srgbClr val="DDEAF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5" name="Google Shape;215;p20"/>
          <p:cNvSpPr/>
          <p:nvPr/>
        </p:nvSpPr>
        <p:spPr>
          <a:xfrm>
            <a:off x="0" y="-1321"/>
            <a:ext cx="5183632" cy="1339088"/>
          </a:xfrm>
          <a:custGeom>
            <a:avLst/>
            <a:gdLst/>
            <a:ahLst/>
            <a:cxnLst/>
            <a:rect l="l" t="t" r="r" b="b"/>
            <a:pathLst>
              <a:path w="5254752" h="3584448" extrusionOk="0">
                <a:moveTo>
                  <a:pt x="6096" y="0"/>
                </a:moveTo>
                <a:lnTo>
                  <a:pt x="3980688" y="0"/>
                </a:lnTo>
                <a:lnTo>
                  <a:pt x="2651760" y="1158240"/>
                </a:lnTo>
                <a:lnTo>
                  <a:pt x="5254752" y="3584448"/>
                </a:lnTo>
                <a:lnTo>
                  <a:pt x="0" y="3584448"/>
                </a:lnTo>
                <a:lnTo>
                  <a:pt x="6096" y="0"/>
                </a:ln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6" name="Google Shape;216;p20"/>
          <p:cNvSpPr/>
          <p:nvPr/>
        </p:nvSpPr>
        <p:spPr>
          <a:xfrm>
            <a:off x="1381760" y="-9833"/>
            <a:ext cx="866927" cy="334953"/>
          </a:xfrm>
          <a:custGeom>
            <a:avLst/>
            <a:gdLst/>
            <a:ahLst/>
            <a:cxnLst/>
            <a:rect l="l" t="t" r="r" b="b"/>
            <a:pathLst>
              <a:path w="499872" h="499872" extrusionOk="0">
                <a:moveTo>
                  <a:pt x="0" y="0"/>
                </a:moveTo>
                <a:lnTo>
                  <a:pt x="0" y="499872"/>
                </a:lnTo>
                <a:lnTo>
                  <a:pt x="499872" y="0"/>
                </a:lnTo>
                <a:lnTo>
                  <a:pt x="0" y="0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7" name="Google Shape;217;p20"/>
          <p:cNvSpPr txBox="1"/>
          <p:nvPr/>
        </p:nvSpPr>
        <p:spPr>
          <a:xfrm>
            <a:off x="3658727" y="519430"/>
            <a:ext cx="7843108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Досуговое направление</a:t>
            </a:r>
            <a:endParaRPr sz="2400" b="1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8" name="Google Shape;218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6229" y="248248"/>
            <a:ext cx="1532091" cy="1532853"/>
          </a:xfrm>
          <a:prstGeom prst="rect">
            <a:avLst/>
          </a:prstGeom>
          <a:noFill/>
          <a:ln>
            <a:noFill/>
          </a:ln>
        </p:spPr>
      </p:pic>
      <p:sp>
        <p:nvSpPr>
          <p:cNvPr id="219" name="Google Shape;219;p20"/>
          <p:cNvSpPr txBox="1"/>
          <p:nvPr/>
        </p:nvSpPr>
        <p:spPr>
          <a:xfrm>
            <a:off x="7404608" y="2987362"/>
            <a:ext cx="4284900" cy="310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 Численность занимающихся по досугу за 2023 год - </a:t>
            </a:r>
            <a:r>
              <a:rPr lang="ru-RU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191 </a:t>
            </a:r>
            <a:r>
              <a:rPr lang="ru-RU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человек  (количество кружков - 10,  групп - 15);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 В соответствии с планом досуговых мероприятий в 2023 году было проведено </a:t>
            </a:r>
            <a:r>
              <a:rPr lang="ru-RU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40</a:t>
            </a:r>
            <a:r>
              <a:rPr lang="ru-RU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мероприятий, в которых приняло участие </a:t>
            </a:r>
            <a:r>
              <a:rPr lang="ru-RU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3000</a:t>
            </a:r>
            <a:r>
              <a:rPr lang="ru-RU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человек.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</a:t>
            </a:r>
            <a:endParaRPr dirty="0"/>
          </a:p>
        </p:txBody>
      </p:sp>
      <p:pic>
        <p:nvPicPr>
          <p:cNvPr id="220" name="Google Shape;220;p2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41578" y="1857197"/>
            <a:ext cx="2414218" cy="268476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2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972029" y="1857197"/>
            <a:ext cx="2414219" cy="268476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2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381760" y="4706471"/>
            <a:ext cx="4678245" cy="190328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p2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908241" y="170670"/>
            <a:ext cx="1187188" cy="11147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21"/>
          <p:cNvSpPr/>
          <p:nvPr/>
        </p:nvSpPr>
        <p:spPr>
          <a:xfrm>
            <a:off x="4610082" y="1857197"/>
            <a:ext cx="7561580" cy="121584"/>
          </a:xfrm>
          <a:custGeom>
            <a:avLst/>
            <a:gdLst/>
            <a:ahLst/>
            <a:cxnLst/>
            <a:rect l="l" t="t" r="r" b="b"/>
            <a:pathLst>
              <a:path w="7330440" h="373380" extrusionOk="0">
                <a:moveTo>
                  <a:pt x="0" y="0"/>
                </a:moveTo>
                <a:lnTo>
                  <a:pt x="388620" y="373380"/>
                </a:lnTo>
                <a:lnTo>
                  <a:pt x="7330440" y="373380"/>
                </a:lnTo>
                <a:lnTo>
                  <a:pt x="7322820" y="22860"/>
                </a:lnTo>
                <a:lnTo>
                  <a:pt x="0" y="0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9" name="Google Shape;229;p21"/>
          <p:cNvSpPr/>
          <p:nvPr/>
        </p:nvSpPr>
        <p:spPr>
          <a:xfrm>
            <a:off x="2586736" y="0"/>
            <a:ext cx="9635744" cy="1216183"/>
          </a:xfrm>
          <a:custGeom>
            <a:avLst/>
            <a:gdLst/>
            <a:ahLst/>
            <a:cxnLst/>
            <a:rect l="l" t="t" r="r" b="b"/>
            <a:pathLst>
              <a:path w="9403080" h="3192780" extrusionOk="0">
                <a:moveTo>
                  <a:pt x="0" y="1112520"/>
                </a:moveTo>
                <a:lnTo>
                  <a:pt x="1287780" y="0"/>
                </a:lnTo>
                <a:lnTo>
                  <a:pt x="2339340" y="1036320"/>
                </a:lnTo>
                <a:lnTo>
                  <a:pt x="9380220" y="1036320"/>
                </a:lnTo>
                <a:lnTo>
                  <a:pt x="9403080" y="3192780"/>
                </a:lnTo>
                <a:lnTo>
                  <a:pt x="2232660" y="3192780"/>
                </a:lnTo>
                <a:lnTo>
                  <a:pt x="0" y="1112520"/>
                </a:lnTo>
                <a:close/>
              </a:path>
            </a:pathLst>
          </a:custGeom>
          <a:solidFill>
            <a:srgbClr val="DDEAF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0" name="Google Shape;230;p21"/>
          <p:cNvSpPr/>
          <p:nvPr/>
        </p:nvSpPr>
        <p:spPr>
          <a:xfrm>
            <a:off x="0" y="-1321"/>
            <a:ext cx="5183632" cy="1339088"/>
          </a:xfrm>
          <a:custGeom>
            <a:avLst/>
            <a:gdLst/>
            <a:ahLst/>
            <a:cxnLst/>
            <a:rect l="l" t="t" r="r" b="b"/>
            <a:pathLst>
              <a:path w="5254752" h="3584448" extrusionOk="0">
                <a:moveTo>
                  <a:pt x="6096" y="0"/>
                </a:moveTo>
                <a:lnTo>
                  <a:pt x="3980688" y="0"/>
                </a:lnTo>
                <a:lnTo>
                  <a:pt x="2651760" y="1158240"/>
                </a:lnTo>
                <a:lnTo>
                  <a:pt x="5254752" y="3584448"/>
                </a:lnTo>
                <a:lnTo>
                  <a:pt x="0" y="3584448"/>
                </a:lnTo>
                <a:lnTo>
                  <a:pt x="6096" y="0"/>
                </a:ln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1" name="Google Shape;231;p21"/>
          <p:cNvSpPr/>
          <p:nvPr/>
        </p:nvSpPr>
        <p:spPr>
          <a:xfrm>
            <a:off x="1381760" y="-9833"/>
            <a:ext cx="866927" cy="334953"/>
          </a:xfrm>
          <a:custGeom>
            <a:avLst/>
            <a:gdLst/>
            <a:ahLst/>
            <a:cxnLst/>
            <a:rect l="l" t="t" r="r" b="b"/>
            <a:pathLst>
              <a:path w="499872" h="499872" extrusionOk="0">
                <a:moveTo>
                  <a:pt x="0" y="0"/>
                </a:moveTo>
                <a:lnTo>
                  <a:pt x="0" y="499872"/>
                </a:lnTo>
                <a:lnTo>
                  <a:pt x="499872" y="0"/>
                </a:lnTo>
                <a:lnTo>
                  <a:pt x="0" y="0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2" name="Google Shape;232;p21"/>
          <p:cNvSpPr txBox="1"/>
          <p:nvPr/>
        </p:nvSpPr>
        <p:spPr>
          <a:xfrm>
            <a:off x="3658727" y="519430"/>
            <a:ext cx="7843108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Спортивное направление</a:t>
            </a:r>
            <a:endParaRPr sz="2400" b="1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3" name="Google Shape;233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6229" y="248248"/>
            <a:ext cx="1532091" cy="1532853"/>
          </a:xfrm>
          <a:prstGeom prst="rect">
            <a:avLst/>
          </a:prstGeom>
          <a:noFill/>
          <a:ln>
            <a:noFill/>
          </a:ln>
        </p:spPr>
      </p:pic>
      <p:sp>
        <p:nvSpPr>
          <p:cNvPr id="234" name="Google Shape;234;p21"/>
          <p:cNvSpPr txBox="1"/>
          <p:nvPr/>
        </p:nvSpPr>
        <p:spPr>
          <a:xfrm>
            <a:off x="7142584" y="2333685"/>
            <a:ext cx="4425300" cy="36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Численность занимающихся по спорту за 2023 год - </a:t>
            </a:r>
            <a:r>
              <a:rPr lang="ru-RU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329 </a:t>
            </a:r>
            <a:r>
              <a:rPr lang="ru-RU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человек  (количество секций - 8,  групп - 16);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В соответствии с планом спортивных мероприятий в 2023 году было проведено </a:t>
            </a:r>
            <a:r>
              <a:rPr lang="ru-RU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40</a:t>
            </a:r>
            <a:r>
              <a:rPr lang="ru-RU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мероприятий, в которых приняло участие свыше </a:t>
            </a:r>
            <a:r>
              <a:rPr lang="ru-RU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3000</a:t>
            </a:r>
            <a:r>
              <a:rPr lang="ru-RU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человек;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Занятия и различные соревнования проводятся на спортивных площадках района по адресам: ул. Гончарова, д.15А, ул.  Руставели, вл.7.</a:t>
            </a:r>
            <a:endParaRPr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</a:t>
            </a:r>
            <a:endParaRPr dirty="0"/>
          </a:p>
        </p:txBody>
      </p:sp>
      <p:pic>
        <p:nvPicPr>
          <p:cNvPr id="235" name="Google Shape;235;p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908241" y="170670"/>
            <a:ext cx="1187188" cy="1114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2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16922" y="2223003"/>
            <a:ext cx="5579078" cy="41843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90</TotalTime>
  <Words>885</Words>
  <Application>Microsoft Office PowerPoint</Application>
  <PresentationFormat>Широкоэкранный</PresentationFormat>
  <Paragraphs>113</Paragraphs>
  <Slides>16</Slides>
  <Notes>16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9" baseType="lpstr">
      <vt:lpstr>Arial</vt:lpstr>
      <vt:lpstr>Calibri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4</cp:revision>
  <dcterms:modified xsi:type="dcterms:W3CDTF">2024-04-17T12:36:43Z</dcterms:modified>
</cp:coreProperties>
</file>