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5" r:id="rId5"/>
    <p:sldId id="291" r:id="rId6"/>
    <p:sldId id="276" r:id="rId7"/>
    <p:sldId id="288" r:id="rId8"/>
    <p:sldId id="290" r:id="rId9"/>
    <p:sldId id="289" r:id="rId10"/>
    <p:sldId id="260" r:id="rId11"/>
    <p:sldId id="262" r:id="rId12"/>
    <p:sldId id="263" r:id="rId13"/>
    <p:sldId id="265" r:id="rId14"/>
    <p:sldId id="264" r:id="rId15"/>
    <p:sldId id="266" r:id="rId16"/>
    <p:sldId id="270" r:id="rId17"/>
    <p:sldId id="271" r:id="rId18"/>
    <p:sldId id="293" r:id="rId19"/>
    <p:sldId id="267" r:id="rId20"/>
    <p:sldId id="269" r:id="rId21"/>
    <p:sldId id="26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03C"/>
    <a:srgbClr val="BDE7F1"/>
    <a:srgbClr val="8EA244"/>
    <a:srgbClr val="A4B856"/>
    <a:srgbClr val="FDDD51"/>
    <a:srgbClr val="1B2E51"/>
    <a:srgbClr val="93A846"/>
    <a:srgbClr val="4694DA"/>
    <a:srgbClr val="48BDD7"/>
    <a:srgbClr val="47B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20" autoAdjust="0"/>
  </p:normalViewPr>
  <p:slideViewPr>
    <p:cSldViewPr snapToGrid="0">
      <p:cViewPr varScale="1">
        <p:scale>
          <a:sx n="108" d="100"/>
          <a:sy n="108" d="100"/>
        </p:scale>
        <p:origin x="75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801570999277271E-2"/>
          <c:y val="8.1513548246539336E-2"/>
          <c:w val="0.41612598504859538"/>
          <c:h val="0.80106504535334011"/>
        </c:manualLayout>
      </c:layout>
      <c:pieChart>
        <c:varyColors val="1"/>
        <c:ser>
          <c:idx val="0"/>
          <c:order val="0"/>
          <c:explosion val="27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D44-4F94-BDC1-1BF7715C8A55}"/>
              </c:ext>
            </c:extLst>
          </c:dPt>
          <c:dLbls>
            <c:dLbl>
              <c:idx val="4"/>
              <c:layout>
                <c:manualLayout>
                  <c:x val="3.2138061546654495E-2"/>
                  <c:y val="2.705397742027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4F9-4F23-A47B-B88141E58A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Лист1!$F$6:$F$11</c:f>
              <c:strCache>
                <c:ptCount val="6"/>
                <c:pt idx="0">
                  <c:v>Болезни органов дыхания</c:v>
                </c:pt>
                <c:pt idx="1">
                  <c:v>Болезни глаза и придаточного аппарата</c:v>
                </c:pt>
                <c:pt idx="2">
                  <c:v>Болезни костно- мышечной системы </c:v>
                </c:pt>
                <c:pt idx="3">
                  <c:v>Болезни нервной системы</c:v>
                </c:pt>
                <c:pt idx="4">
                  <c:v>Болезни органов пищеварения</c:v>
                </c:pt>
                <c:pt idx="5">
                  <c:v>Прочие</c:v>
                </c:pt>
              </c:strCache>
            </c:strRef>
          </c:cat>
          <c:val>
            <c:numRef>
              <c:f>Лист1!$G$6:$G$11</c:f>
              <c:numCache>
                <c:formatCode>General</c:formatCode>
                <c:ptCount val="6"/>
                <c:pt idx="0">
                  <c:v>62.1</c:v>
                </c:pt>
                <c:pt idx="1">
                  <c:v>8.5</c:v>
                </c:pt>
                <c:pt idx="2">
                  <c:v>6.1</c:v>
                </c:pt>
                <c:pt idx="3">
                  <c:v>3.9</c:v>
                </c:pt>
                <c:pt idx="4">
                  <c:v>3.8</c:v>
                </c:pt>
                <c:pt idx="5">
                  <c:v>15.599999999999998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4-4F94-BDC1-1BF7715C8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49511364068621855"/>
          <c:y val="0.11609095868902854"/>
          <c:w val="0.26719160104986883"/>
          <c:h val="0.70584909745002566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C99-4406-931D-4DE85D519B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1345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3A5-49DB-9B4D-4D16610AC6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3A5-49DB-9B4D-4D16610AC6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505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3A5-49DB-9B4D-4D16610AC6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487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3A5-49DB-9B4D-4D16610AC6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11989</c:v>
                </c:pt>
                <c:pt idx="1">
                  <c:v>1367</c:v>
                </c:pt>
                <c:pt idx="2">
                  <c:v>992</c:v>
                </c:pt>
                <c:pt idx="3">
                  <c:v>646</c:v>
                </c:pt>
                <c:pt idx="4" formatCode="#,##0">
                  <c:v>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6716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3A5-49DB-9B4D-4D16610AC6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1337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3A5-49DB-9B4D-4D16610AC6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3A5-49DB-9B4D-4D16610AC66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3A5-49DB-9B4D-4D16610AC66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502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3A5-49DB-9B4D-4D16610AC6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11968</c:v>
                </c:pt>
                <c:pt idx="1">
                  <c:v>1379</c:v>
                </c:pt>
                <c:pt idx="2">
                  <c:v>998</c:v>
                </c:pt>
                <c:pt idx="3">
                  <c:v>643</c:v>
                </c:pt>
                <c:pt idx="4" formatCode="#,##0">
                  <c:v>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3585280"/>
        <c:axId val="103586816"/>
      </c:barChart>
      <c:catAx>
        <c:axId val="103585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3586816"/>
        <c:crosses val="autoZero"/>
        <c:auto val="1"/>
        <c:lblAlgn val="ctr"/>
        <c:lblOffset val="100"/>
        <c:noMultiLvlLbl val="0"/>
      </c:catAx>
      <c:valAx>
        <c:axId val="103586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58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6815838663315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6E7-4E26-BA13-B39EAD114FA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4D2-471B-85E7-C619D062DF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4D2-471B-85E7-C619D062DFB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4D2-471B-85E7-C619D062DFB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4D2-471B-85E7-C619D062D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528</c:v>
                </c:pt>
                <c:pt idx="1">
                  <c:v>341</c:v>
                </c:pt>
                <c:pt idx="2">
                  <c:v>226</c:v>
                </c:pt>
                <c:pt idx="3">
                  <c:v>151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28-4842-AE0D-452D40CA7A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553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4D2-471B-85E7-C619D062DF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245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4D2-471B-85E7-C619D062DF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4D2-471B-85E7-C619D062DFB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4D2-471B-85E7-C619D062DFB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4D2-471B-85E7-C619D062D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Roboto" panose="02000000000000000000" pitchFamily="2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515</c:v>
                </c:pt>
                <c:pt idx="1">
                  <c:v>338</c:v>
                </c:pt>
                <c:pt idx="2">
                  <c:v>229</c:v>
                </c:pt>
                <c:pt idx="3">
                  <c:v>149</c:v>
                </c:pt>
                <c:pt idx="4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28-4842-AE0D-452D40CA7A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5817600"/>
        <c:axId val="105819136"/>
      </c:barChart>
      <c:catAx>
        <c:axId val="105817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5819136"/>
        <c:crosses val="autoZero"/>
        <c:auto val="1"/>
        <c:lblAlgn val="ctr"/>
        <c:lblOffset val="100"/>
        <c:noMultiLvlLbl val="0"/>
      </c:catAx>
      <c:valAx>
        <c:axId val="1058191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581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C0122-CC4C-42EB-8D3D-9A98C7A58592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B7D56-94D9-4205-87E3-107C350110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20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1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8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7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23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35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62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7D56-94D9-4205-87E3-107C3501101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72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1AB43-986A-4C5E-8BB1-1B61A32BD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FB9468-7E68-4277-B55D-D05E79B6CB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E0474-D7E6-434F-8EFF-7D57382C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48EBF-31EF-4C5C-9E14-B6057C14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7FC-6275-4868-B074-208A19DA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38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5149A-ED13-417E-8EBB-2142282C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BD769C-199B-4565-84BC-C048C8064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6DD9A-6903-491A-8342-4CD26E328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042D3-55D1-4CAF-888B-27B43873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5D5731-DF19-4A3A-81C5-D6E27A6F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4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490C02-2988-4550-A4B4-D010CE8C6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A3C205-7B9D-437F-8348-B746AF64C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A0436-319D-4FDE-9583-CD97E4F0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7D0AE-4F77-48AA-A576-FB6227E3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711B7-35E4-4AC6-9847-175363F8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5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EFFDD-45DA-4733-AC70-FDB22969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990364-BEE7-423C-AF06-0C5187838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7BB1A-0FD5-431B-B3DE-0EA63A75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6CC9D-9AC9-4712-86A2-5E32B6A5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5CA56-9F6B-4800-BDCE-7EE2EDE7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05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9DDC8-04DB-4097-A32D-FE27EED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B38D7-7FE2-4360-A81F-9200DD21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B229FA-4C4E-498B-8CA6-05D88D99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73EB25-C743-4BFB-940F-13AD4986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D880A8-FF61-4962-A2DA-2797DDE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00C18-211C-462E-A3FF-F1021306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692A3-C3F7-4DF3-BBE3-EFD94ED69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AA76A1-67D5-4C09-9727-7C7FA9094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79CAAE-0007-4E6F-831D-B0FF7895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EF33CB-EDBB-48BC-8276-32531132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552D75-58FD-4B19-BD1E-53027D6F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951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3FB51-75D3-4C3D-9927-E900B07DC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A3D938-C14C-4F3E-8DC4-F0037C18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10D8E7-B256-4C52-BC31-AE864E13E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EDAE40-37E9-4A19-AA25-A12B72199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F699F-591D-4703-8DD4-BD88DDC6C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DA5A61-3776-4737-835A-AA367622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26A036-8807-4A64-95D8-ABDF254E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6F704-238C-4D6D-B1CE-C670E35F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0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996B-6C4D-4A8A-B911-C1114565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2D31F9-7CFD-47E3-8A7F-C8BBCF96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52A6A9-95D2-405E-B409-A4E336CD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924658-E9C1-4B88-9604-FA1CF57E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2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C874A1-48D4-4E4B-BBF4-D268E1E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8E8094-4034-43B6-BF64-2FC81AAA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3D1AF2-8EA0-4542-A276-24AE6EC0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4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4D7F2-D77A-4A77-9FC0-048948F7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9BB9E5-D065-463B-8DFE-078F1CF3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1D898A-98A7-4400-A868-CA5FF16FE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0B88B4-8FB4-47E9-82DA-DF8357CC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B4B7ED-42A4-4D56-94A5-5AE4A245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03089-70F5-4B0E-9AA3-BB954DA1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8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D54E0C-32F1-421F-B7C6-E3623ECE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D34F05-5655-4DFA-BFFB-CB0647C42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2466C-BFBB-4B5C-A055-0F5F819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9A334-D1BE-4BFC-8DC6-00FB0186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F300F-48EF-49F1-9038-2A476AE1C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8E30C8-DE12-4B6A-8D01-FCE8E3E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2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0244-1BDB-4A7E-826C-5E5730C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E0343-F2CA-44A0-B5B6-A1F7A1203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1DC001-F6E4-44D3-87E2-F3722FDAA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FD-DFAD-4F4A-9D7D-23C764F6BE56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74469-C758-4403-AB87-AF5B4D28F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D3DE38-9E2B-41E6-9E04-675414D97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B856-6BE6-4E4D-83DA-389349B30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47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3.svg"/><Relationship Id="rId5" Type="http://schemas.openxmlformats.org/officeDocument/2006/relationships/image" Target="../media/image8.sv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10" Type="http://schemas.openxmlformats.org/officeDocument/2006/relationships/image" Target="../media/image50.jpeg"/><Relationship Id="rId4" Type="http://schemas.openxmlformats.org/officeDocument/2006/relationships/image" Target="../media/image7.pn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4.jpeg"/><Relationship Id="rId5" Type="http://schemas.openxmlformats.org/officeDocument/2006/relationships/image" Target="../media/image8.svg"/><Relationship Id="rId10" Type="http://schemas.openxmlformats.org/officeDocument/2006/relationships/image" Target="../media/image53.jpeg"/><Relationship Id="rId4" Type="http://schemas.openxmlformats.org/officeDocument/2006/relationships/image" Target="../media/image7.png"/><Relationship Id="rId9" Type="http://schemas.openxmlformats.org/officeDocument/2006/relationships/image" Target="../media/image5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5" Type="http://schemas.openxmlformats.org/officeDocument/2006/relationships/image" Target="../media/image8.sv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AD91B-A512-426B-9EA2-ED3C3DA4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1E6E3-7B20-4FC2-85E7-3557771F3665}"/>
              </a:ext>
            </a:extLst>
          </p:cNvPr>
          <p:cNvSpPr txBox="1"/>
          <p:nvPr/>
        </p:nvSpPr>
        <p:spPr>
          <a:xfrm>
            <a:off x="965446" y="2571244"/>
            <a:ext cx="4655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6CEEC-413F-4760-8697-55E1EEF1E477}"/>
              </a:ext>
            </a:extLst>
          </p:cNvPr>
          <p:cNvSpPr txBox="1"/>
          <p:nvPr/>
        </p:nvSpPr>
        <p:spPr>
          <a:xfrm>
            <a:off x="684449" y="3429000"/>
            <a:ext cx="62161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Главного врача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ДГП №110 ДЗМ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муниципальных</a:t>
            </a:r>
          </a:p>
          <a:p>
            <a:r>
              <a:rPr lang="ru-RU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 Бутырского района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348A60-4419-4F79-9176-7D387C630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9" y="477079"/>
            <a:ext cx="1845676" cy="9228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1A0170-825B-44C6-A334-F3D7F058A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9169" y="2815245"/>
            <a:ext cx="406278" cy="45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DE67D3D-5FCE-4E8D-922A-E9049419B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109C64B-24F8-4F5A-B828-41AC29166D67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28B2D8-AC6F-44DB-B7C3-9452AACC916F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0DCA3CD-7533-4B8A-9D80-0AA65AE70DE7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C3EF08D9-2713-4DF0-BE44-4085764065F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9282B7-85DA-4A56-AF30-EC509AAFF98E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6E1405E-CA5B-44DE-9AB0-20A643BA43C2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A9DB34-C699-4C8E-8ED1-587ACC8BD713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AB6DF8CC-A94F-4E63-92C5-A9CCF741267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A71CAA4-D3B7-4310-836B-DA5C15B67F4C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4CD26D5-4614-48A9-B43B-37E016918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42D6D0-E7E4-41A8-8CB5-FD9609676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C3CAD7D1-B2DB-4444-9845-7F06E0A64532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C7B37F-FE65-42CF-96E5-8933F251350F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8C03CB-8289-4D26-A03B-9F26BF5B6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07792620-7FB8-4E89-9699-D90DFE30EE19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A28B90-67D3-44F6-BEEA-0D83DFE085C8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DA98E4E-F621-4E77-97DA-8ED5ECCCDB0A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C5ED3F-ED41-4CE7-A240-BD55BD1F3DB1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17F3F8A-4100-4D26-8272-DEEE972A2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BECEDDF8-6B01-477B-A3EB-8B087775B2DB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E009FB-D6FF-4ABE-93A9-C69E3F7E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B5DB4A9-5435-49A7-B336-57976BF223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8F893BD-DE03-4DF7-8831-1F5C8BCC1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2A1C3EE-2AB0-46AF-A0BF-AE117B6DB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Шестиугольник 77">
            <a:extLst>
              <a:ext uri="{FF2B5EF4-FFF2-40B4-BE49-F238E27FC236}">
                <a16:creationId xmlns:a16="http://schemas.microsoft.com/office/drawing/2014/main" id="{3FE4A1A8-11B3-4296-8645-5E0B0629D7D6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Шестиугольник 78">
            <a:extLst>
              <a:ext uri="{FF2B5EF4-FFF2-40B4-BE49-F238E27FC236}">
                <a16:creationId xmlns:a16="http://schemas.microsoft.com/office/drawing/2014/main" id="{8A284021-B100-473A-8656-03E632AD8980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17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5C5EBF77-044D-46BC-9A2D-3F022DE68E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0F6C527-3154-485B-ACC6-F536EDFCFA00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E5597F5-90D4-4AC2-9EAE-5D0310139F71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51" name="Шестиугольник 50">
              <a:extLst>
                <a:ext uri="{FF2B5EF4-FFF2-40B4-BE49-F238E27FC236}">
                  <a16:creationId xmlns:a16="http://schemas.microsoft.com/office/drawing/2014/main" id="{4F6E25C7-A0E5-48C5-9BE2-3A508E0E1696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16C856-B5DF-435B-8A5D-7B1148C2AAD2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97F0AA4-5E1F-4064-955B-2DD40798CCF4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DF0A50F-B26C-4D34-A2C4-DDF3500EE347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267F396-93D0-4536-9538-BD015EDA7588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10A2853-B2BE-421A-9681-CDD40298EA1D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524F8B4-49D8-47A4-8AF9-6B616F49362F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153A9E68-AD56-4541-89D2-741B52EA7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B005F49-4690-49A2-901F-7ED6CEC0BD85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867D469-E5F6-446F-A60E-2E91358EC4FE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7CCD3F98-BCB3-4C28-9F53-876E81A0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E498C2B-8C1C-4641-AA3A-83D58B60F7B1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E07277-4133-40A1-B083-54E2E7C63982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4BFC53E-8160-48EF-9135-288BE7C1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F4DD5880-D3BC-4CE9-804A-ADE0AD6D326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BBC81294-05A5-408B-9AB4-6CCE971245E1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62C51B-6689-4C73-964B-41B8BD0FEBA6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5FBEBE9-334A-42AA-859A-0E45C5AC1D85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26A7F9B7-5903-4930-AFB2-38782B3783A3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18C8C63-7125-4AFC-837A-0414B0D7E3DF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16E062C-0E65-498B-AD13-4D92D7308A25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93A1B70-DD86-47CF-80D7-4F67E124701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66DBE00-5CF3-4237-8DEB-1AA13A090F4D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431140B-5192-40BA-AD48-C75F1704B4F2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DBD18F95-E50B-4234-9308-5CAB8D2F405E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8D646C5-CECF-461A-9C96-9A15A0DD47E7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BEB371-C80A-4F89-BF15-F878251CC9E8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2695C24-A9B9-41BE-AE6F-891C825174F9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1CF4FF3-864D-47DF-A0C9-589CC062EA8D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0E0D7F62-D0D3-4C2C-B659-90DF5289D3BE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97" name="Овал 96">
              <a:extLst>
                <a:ext uri="{FF2B5EF4-FFF2-40B4-BE49-F238E27FC236}">
                  <a16:creationId xmlns:a16="http://schemas.microsoft.com/office/drawing/2014/main" id="{299D870A-8CC3-4DC1-B1B2-D249A7FCF00F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BACD261-9210-4055-89EE-FD4A9AC271E9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A2994E6-2074-41BE-B708-8F1F5B5EAD90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929C9F5-004B-409E-9131-C36D13DCD7F6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BCE95D6-8F03-46CD-9E04-7CB6F59816F2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EDD7682E-ED02-4456-B4FB-577D33C40148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4BD81BAD-E5C6-452C-89C8-EB0020FE4C67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6149E33F-11AC-4811-BB19-82C0537A7925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8A09A1A-C8DC-4007-8378-0EEA900835D7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423699C-D46D-4CF5-83EA-86669D381620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CBF4C7-ACCA-40B2-8BDD-3F8D2038243D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4F9671C2-8FBE-4D0A-8C80-89BD720A6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Шестиугольник 126">
            <a:extLst>
              <a:ext uri="{FF2B5EF4-FFF2-40B4-BE49-F238E27FC236}">
                <a16:creationId xmlns:a16="http://schemas.microsoft.com/office/drawing/2014/main" id="{EE0FA890-0935-4A56-B2FC-B8BBABCDE337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id="{6B59AF23-5509-441B-8419-1129802DD9D3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2C65F92F-BC6E-4757-A089-A59009154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1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B70E659-732E-4B29-96AA-05D9349E8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046C9C4D-373B-452E-8543-D38BDA469A94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858AE4-408A-4B2B-8F85-64372B8EE7E7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7F27EF-EE47-442E-9F8A-43272E94C525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id="{6B86AC17-2ACE-4B6D-9AB7-B6E2EC57C8A7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CB4726-952A-4149-BF68-2E9FAF6B7253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A325B8-54EE-4B81-B359-EEA1B363144D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6C943A7B-63CC-4AEF-A746-A21F0D615B7A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A687D8-8EF3-48D9-BE0E-702E31539728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F3B523-3912-46C9-9127-9C2D3A41DBD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28E0BE2C-B797-4C3C-B021-6F0354EA2933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0A4EFE-FC7C-4BB5-BED0-C2CF47272D54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231D07-97A8-462F-BAF1-CA60A28393A7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8CFAFA35-A9A4-4098-B3DD-6E429D83D9E3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4A8718-71BE-4E35-859F-327F1B78A77E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9E914A0-F53D-4525-BA92-ABC40DCD80E0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id="{40A34B9D-6428-4212-8DA8-6EA278925E9A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3291DA-2E1E-4C71-A0CB-D230443399F3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D3F0E6A-80E7-409C-B078-B96AC9D9C573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C02E430C-8E01-44A8-8B2A-D073087C7291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D9C4DD9-41CB-488B-813B-8F011935C3B8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4E0DD0-7CD1-4682-AD9F-76ED1390EC84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id="{8898EEC1-5CF0-4541-A7E5-C05E8E046128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53FF387-188F-47ED-BA85-15575FFF8DD3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8A48DE9-25B6-485A-853E-1622F8E4BBE4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7D101265-F1ED-4A06-965C-D4106488957D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72" name="Шестиугольник 71">
              <a:extLst>
                <a:ext uri="{FF2B5EF4-FFF2-40B4-BE49-F238E27FC236}">
                  <a16:creationId xmlns:a16="http://schemas.microsoft.com/office/drawing/2014/main" id="{66B8F6AA-9693-458C-A000-6FC4B03773A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329B735-C1F6-42FB-9649-5DDB6B442B5B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8B2D81-B0F7-4F94-9333-217985245742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17D47E9D-3C3C-4E20-B3ED-F3293EA73D22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A76AAAD-5615-45FC-BD6B-A51FC15F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B984D94-4A7A-4D9C-AF9C-878C7F38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DD238D3-2069-4AB4-A94D-1CD415FF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34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5CF3939-514E-4FC0-B2D2-C3B56DF55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03CC67F-45DF-4DE7-823A-158AC4B0B60A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DB90D3-F25F-431C-B360-E761AF5BB948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C31C043-ADF1-405D-B19D-4994614738B7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0A8D460A-6791-4651-8C6F-D4F9596191B8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7DDDD3-D108-4677-9C1E-DE9B31934C63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A337FBCD-F2E1-4DC3-93E5-E37F99BF4BC8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49" name="Шестиугольник 48">
              <a:extLst>
                <a:ext uri="{FF2B5EF4-FFF2-40B4-BE49-F238E27FC236}">
                  <a16:creationId xmlns:a16="http://schemas.microsoft.com/office/drawing/2014/main" id="{E5FA92EE-EBE3-4B89-B072-6B200000D2C2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9D11AF-876C-4129-BCF9-10F429FDE189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ADBEC11-C348-45F8-9C59-298B1D81B87F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52" name="Шестиугольник 51">
              <a:extLst>
                <a:ext uri="{FF2B5EF4-FFF2-40B4-BE49-F238E27FC236}">
                  <a16:creationId xmlns:a16="http://schemas.microsoft.com/office/drawing/2014/main" id="{2955D2D4-9765-4320-85BE-E7CCE330494C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C34B71A-5416-4C7F-AF58-8BAEBC64A8D1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4879383-6DA8-433B-9EE8-90F383F5D93B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55" name="Шестиугольник 54">
              <a:extLst>
                <a:ext uri="{FF2B5EF4-FFF2-40B4-BE49-F238E27FC236}">
                  <a16:creationId xmlns:a16="http://schemas.microsoft.com/office/drawing/2014/main" id="{5CC7AE82-C7FB-4013-8E87-382B80466BE3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6892555-B9DD-46BD-BF59-DD69D89CAE5D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CBB1533-ED68-4B05-A508-5778B8528946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58" name="Шестиугольник 57">
              <a:extLst>
                <a:ext uri="{FF2B5EF4-FFF2-40B4-BE49-F238E27FC236}">
                  <a16:creationId xmlns:a16="http://schemas.microsoft.com/office/drawing/2014/main" id="{19BDF025-2160-453E-A016-120F3CE24079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B5CF04E-E86F-4FC9-89CB-3D794F92CA54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B73B84C8-D011-4F77-88D7-CB7772531A6F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E2FD9686-8105-4D3B-A32F-42E3AB8B4FAF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D3DF4F6-FBE4-40AD-859F-9BBADD0AC730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7E2212-CE38-48D5-98AD-5C1CC0E7CD05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2211E5D3-F9D9-45D3-8575-6845FA3D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53BA0C4-15AB-4B06-8E98-EAB2FF1ADF2F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4831DB8-699B-4435-8448-AA45A11D3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DB687046-FD6E-47EB-B083-8E43630E27BE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781836F-15A1-4289-807E-3FCADCD1A806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F62B22-2EF9-47FB-B9E0-240DC2331C6B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676C5F-0B1B-425C-9092-C94600A9323F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AC0A20A7-61BE-4F95-B226-A0A6805F3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015BA52-25C7-4D41-BBB6-9328C7061998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AEC7D968-F080-410E-B99C-3702744E3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29C7227E-49F3-4B53-A2CF-5D87F0846807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B9085103-CD22-4EEB-8AAC-85BBB2C09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B2F2376-862E-44CE-AF07-D20B4AC8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Шестиугольник 89">
            <a:extLst>
              <a:ext uri="{FF2B5EF4-FFF2-40B4-BE49-F238E27FC236}">
                <a16:creationId xmlns:a16="http://schemas.microsoft.com/office/drawing/2014/main" id="{1FCB9ECE-8C61-496A-9E1A-8553A2118E4B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B4ED742D-CE69-4280-AF24-0F536262D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Шестиугольник 92">
            <a:extLst>
              <a:ext uri="{FF2B5EF4-FFF2-40B4-BE49-F238E27FC236}">
                <a16:creationId xmlns:a16="http://schemas.microsoft.com/office/drawing/2014/main" id="{BF7DAB32-BCB7-4CCC-9B71-9D0DB2F2611F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34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1A72F32-F154-41F5-8478-C8CD68EC6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7335790-EE54-433E-9C0F-68A8DF4C641C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638A2F-FFF3-412E-A891-219CB7A03820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E69642-94F4-416E-9913-3C13CB300B3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48A76A9-38C0-4D97-8AD8-B7950D449CD5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2D10095-28EA-48F4-8026-7053846514B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B24140-BE55-4856-84D5-301CB22AA139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BA9102-3D5F-4295-B4C9-202F694FFC09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D9543-56A5-43B7-B167-98828937FBAA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6AF60F-7AA3-4EB4-B2E5-A6BE988C6879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4A7C4D-5857-4363-B277-C2395EC6A08D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E2872E-8E6A-494D-A649-550821BF6831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B9D70D-9468-4BAE-BA39-EE9CF1074205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389972-1E1E-4EB0-AB0E-2210D10FF509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AE5F404-C885-40C1-9993-1B00DA2BD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94BFC3-D678-46DA-894B-69B524312180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C6B393B-919E-4B94-80E9-8070AE687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3FAA50A-3AC8-446D-9103-6604AEEE8FF2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C75C1B2-566B-470D-8B14-6FF0F811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9B1FC7F-0562-4DF9-A4DB-2C4D2F2BA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id="{F5FAA29E-F708-4788-B558-B2C00C835213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id="{B4811467-746B-40C2-B46E-814A20C050A3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8A045167-84B3-45A8-91F3-CAFC19436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0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показатели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071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обслуживаемого детского населения по переписи на 01.10.2023 от 0 до 18 лет – 8843 детей (2022 год- 9131),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детей до года – 338 (2022 год- 343);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0 до 4 лет- 1946 (2022 год- 2416);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5 до 9 лет- 2743 (2022 год- 2715);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от 10 до 14 лет- 2738 (2022 год- 2574);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подростков-1416 (2022 год- 1426).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Организованное детство- 7687, неорганизованное – 1156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Плановая мощность поликлиники -250 посещений в смену, фактическая за 2023 год – 312,5  (125%)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C0DF7-41F7-5DED-A14A-656643614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953803" y="653587"/>
            <a:ext cx="336318" cy="35110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1" y="129200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51D7E-8046-77BB-B606-21538C71A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2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Новорожденные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099" y="1664929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2023 году родилось и прикрепилось для наблюдения к  поликлинике  338 детей.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Всем детям проведено обследование на выявление нарушения слуха (тест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отоакустической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эмиссии), из них в поликлинике – 15 детям ( 4,4%).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Обследовано на наследственную патологию 338 детей, из них в поликлинике – 17 новорожденных (5%), патологии не выявлено. 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2-х последних лет % детей на грудном вскармливании находится на уровне 44-46%.</a:t>
            </a:r>
          </a:p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На первом месте  в структуре заболеваемости детей 1- года жизни – болезни органов дыхания, второе место занимают болезни глаз, на третьем месте - болезни органов пищеварения.</a:t>
            </a:r>
          </a:p>
          <a:p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159099" y="1249251"/>
            <a:ext cx="9994005" cy="25757"/>
          </a:xfrm>
          <a:prstGeom prst="line">
            <a:avLst/>
          </a:prstGeom>
          <a:ln w="1016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56D438-BCFB-5CD6-CA9B-75FE213EE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4"/>
            <a:ext cx="12198461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Дети- инвалиды</a:t>
            </a:r>
            <a:b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highlight>
                  <a:srgbClr val="8EA2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5FE30F-2C37-4B62-8BEF-9EBB78D68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6"/>
            <a:ext cx="8968530" cy="448627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детей, имеющих инвалидность- 139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2022 году), что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составляет 1,6 % от прикрепленного населения.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Среди детей-инвалидов лежачих -3, что составляет 2,2 % от общего числа детей-инвалидов, колясочников -6 (4,3%).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в 2023 году было признано инвалидами 14 детей (2022 г.-11).  Основной причиной, приводящей к инвалидизации детей- заболевания нервной системы, на 2-ом месте- врожденные аномалии, на 3-м месте – болезни эндокринной системы, на 4 месте –новообразования и заболевания глаз.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Всем детям - инвалидам проведен профилактический осмотр, лежачим и колясочникам- на дому. 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1" y="113517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12A75F-FB4C-937F-8F8B-7A13AA26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59" y="-3633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93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CCC19-E5A2-8413-7656-8AEC37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День инвалида</a:t>
            </a:r>
            <a:b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highlight>
                  <a:srgbClr val="8EA2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highlight>
                <a:srgbClr val="8EA2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1" y="1135173"/>
            <a:ext cx="10575448" cy="14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0" y="6071923"/>
            <a:ext cx="10575449" cy="14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38" y="1311010"/>
            <a:ext cx="5089662" cy="475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Tanalina\Downloads\WhatsApp Image 2023-02-17 at 16.49.0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-16328"/>
          <a:stretch/>
        </p:blipFill>
        <p:spPr bwMode="auto">
          <a:xfrm>
            <a:off x="6337334" y="1311010"/>
            <a:ext cx="5924335" cy="47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7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70828" cy="1325563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br>
              <a:rPr lang="ru-RU" sz="3200" dirty="0"/>
            </a:br>
            <a:r>
              <a:rPr lang="ru-RU" sz="3200" dirty="0"/>
              <a:t>  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885A95A-FD74-7947-BB08-0D546EA1E9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8320082"/>
              </p:ext>
            </p:extLst>
          </p:nvPr>
        </p:nvGraphicFramePr>
        <p:xfrm>
          <a:off x="1350628" y="1971412"/>
          <a:ext cx="9404058" cy="3415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710">
                  <a:extLst>
                    <a:ext uri="{9D8B030D-6E8A-4147-A177-3AD203B41FA5}">
                      <a16:colId xmlns:a16="http://schemas.microsoft.com/office/drawing/2014/main" val="2078327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val="3648513813"/>
                    </a:ext>
                  </a:extLst>
                </a:gridCol>
                <a:gridCol w="1679063">
                  <a:extLst>
                    <a:ext uri="{9D8B030D-6E8A-4147-A177-3AD203B41FA5}">
                      <a16:colId xmlns:a16="http://schemas.microsoft.com/office/drawing/2014/main" val="1806367922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val="1049229391"/>
                    </a:ext>
                  </a:extLst>
                </a:gridCol>
                <a:gridCol w="1420745">
                  <a:extLst>
                    <a:ext uri="{9D8B030D-6E8A-4147-A177-3AD203B41FA5}">
                      <a16:colId xmlns:a16="http://schemas.microsoft.com/office/drawing/2014/main" val="500803499"/>
                    </a:ext>
                  </a:extLst>
                </a:gridCol>
                <a:gridCol w="1444732">
                  <a:extLst>
                    <a:ext uri="{9D8B030D-6E8A-4147-A177-3AD203B41FA5}">
                      <a16:colId xmlns:a16="http://schemas.microsoft.com/office/drawing/2014/main" val="1375288489"/>
                    </a:ext>
                  </a:extLst>
                </a:gridCol>
              </a:tblGrid>
              <a:tr h="266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должности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г.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числа занятых должностей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</a:p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69804"/>
                  </a:ext>
                </a:extLst>
              </a:tr>
              <a:tr h="933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штатных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должностей в целом по учреждению штатных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занятых должностей в целом по учреждению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074110"/>
                  </a:ext>
                </a:extLst>
              </a:tr>
              <a:tr h="354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Врачи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205,75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183,25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+0,5 %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813081"/>
                  </a:ext>
                </a:extLst>
              </a:tr>
              <a:tr h="8119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Средний медицинский персонал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-2,7 %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93362"/>
                  </a:ext>
                </a:extLst>
              </a:tr>
              <a:tr h="2864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должностей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589,25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535,25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444,5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-8,4 %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349526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498064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9ED5AE-0FBE-D2F0-561C-A1176BED9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59" y="-3633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CEB884B-1EC8-4D44-B9C6-BA83E34808F0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0F059B84-20C6-4BF8-A9ED-4E2C291FC027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id="{8C31F58E-58A3-4E45-AC22-B68409512975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7BF886F-2F0C-4E30-B1A1-EB701EE0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E3E1221C-0E0A-4C33-B617-60F6D67050E1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25EBE4-395C-498B-A892-69DE4841047C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ED6867AE-E3EF-4001-9057-A5470412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93FA84B6-316F-4D0F-BC58-B3AAFFABB6DF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9FE18C-2C18-46C8-9471-E7D4D10467A5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F4DB3C8-1941-4623-8DCA-24F642544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B8EE9D-190D-4045-A1CA-36404B71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9C3F65-B177-4EF3-B7B2-3BD1A180C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2618461-B4F9-4F74-9D45-C0DEABF96420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60D9A-7592-41B8-8C7F-AA8CC615F16E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7BEB2E-009A-48E0-A75D-381E089D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CAED43-DC51-4943-BE2A-BB8A973E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6BF9B47-1DA3-4279-9F42-5E52245C39F7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9BCF9-16C5-4AEF-BAD5-F1AAF07C446B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56E8B61-1D75-4574-BA9E-BCE4D9710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86CA51-2115-4E77-A45C-30EA3D4F6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0F795A0E-F8C9-43EC-B647-CEFB4384B4E6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352F2DA-EB2D-45B1-A68B-799F44E84644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E69768A-ABE0-482E-8823-0D9FDEAB1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18133AFA-F252-42CB-98CF-F128544922F1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AB7B2740-5BD1-44B6-8EE0-13B3DE7343C0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521093B9-22DC-4E38-B9E0-1A89EDD64DAD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E78EBE4-9C24-4114-913A-98BB71F27D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1089B5B-F957-403C-9C33-F0FA8D945D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EA471-485D-1A69-AD6B-49536716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30593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Укомплектованность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45831C3-0204-4E81-0501-86BBD2C31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06761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191 врачей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(2,6%) имеют высшую квалификационную категорию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 173 сотрудников со средним медицинским образованием,  высшую квалификационную категорию имеет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(1,2%)  человек,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%) – вторую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сотрудников являются кандидатами наук.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 врача имеют звание « Московский врач»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6092"/>
            <a:ext cx="999807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36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A6DC9-7AA3-6490-13C6-1B6E3DA94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36" y="287852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ru-RU" sz="3200" dirty="0">
                <a:latin typeface="Arial" pitchFamily="34" charset="0"/>
                <a:cs typeface="Arial" pitchFamily="34" charset="0"/>
              </a:rPr>
            </a:br>
            <a:r>
              <a:rPr lang="ru-RU" sz="3200" b="1" dirty="0">
                <a:latin typeface="Arial" pitchFamily="34" charset="0"/>
                <a:cs typeface="Arial" pitchFamily="34" charset="0"/>
              </a:rPr>
              <a:t>Мощность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F6B6A8-6114-43DC-C512-87ABB7808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517" y="1915695"/>
            <a:ext cx="7223975" cy="241160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Плановая мощность поликлиники </a:t>
            </a:r>
            <a:r>
              <a:rPr lang="ru-RU" dirty="0"/>
              <a:t>составляет  250 посещений в смену, </a:t>
            </a:r>
            <a:r>
              <a:rPr lang="ru-RU" b="1" dirty="0"/>
              <a:t>фактическая мощность </a:t>
            </a:r>
            <a:r>
              <a:rPr lang="ru-RU" dirty="0"/>
              <a:t>за 2023 год составила 312,5- 125 %. </a:t>
            </a:r>
          </a:p>
          <a:p>
            <a:r>
              <a:rPr lang="ru-RU" dirty="0"/>
              <a:t>Поликлиника  обслуживает  6 школ, 11 детских садов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1176091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DE30BA-FE5D-4B68-9904-3977C3F7C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914" y="1915695"/>
            <a:ext cx="3613482" cy="24116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01" y="5063364"/>
            <a:ext cx="10273495" cy="13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C84B2A-FC79-EB63-F760-F9C722CCE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460" cy="68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9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Профилактическая работа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949321"/>
              </p:ext>
            </p:extLst>
          </p:nvPr>
        </p:nvGraphicFramePr>
        <p:xfrm>
          <a:off x="953035" y="1867437"/>
          <a:ext cx="8654604" cy="2368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7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3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59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Контингенты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Осмотрено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2023 г.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2023г.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 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2022г.</a:t>
                      </a:r>
                      <a:endParaRPr lang="ru-RU" sz="16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 детей в возрасте 0-17 лет включительно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Профилактические осмотры</a:t>
                      </a:r>
                      <a:endParaRPr lang="ru-RU" sz="16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8898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6116" y="4493378"/>
            <a:ext cx="10950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100 % прикрепленного детского населения в 2023 году прошли медицинские осмотры в объемах, предусмотренных приказом МЗ РФ № 514 н от 10 августа 2017 года «О порядке проведения медицинских осмотров несовершеннолетних».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E408F-536D-114B-B847-E983F324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33"/>
            <a:ext cx="12198459" cy="68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05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Кабинет здорового ребенка</a:t>
            </a:r>
            <a:br>
              <a:rPr lang="ru-RU" sz="3200" b="1" dirty="0">
                <a:latin typeface="Arial" pitchFamily="34" charset="0"/>
                <a:cs typeface="Arial" pitchFamily="34" charset="0"/>
              </a:rPr>
            </a:b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7127" y="1339403"/>
            <a:ext cx="10516673" cy="483756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Проведено занятий с  молодыми родителями- 168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профилактических прививок-36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Докорм, прикорм, правила введения-24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новорожденным ребенком в домашних условиях.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Первые уроки раннего развития малыша. Массаж и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закаливание      новорожденного- 24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Рахит как наиболее значимая и частая патология у детей раннего возраста. Профилактика рахита-24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 к кормлению ребенка грудью. Рациональное питание кормящей матери-24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прививки – их значение- 36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25" y="1171216"/>
            <a:ext cx="10363647" cy="1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74B810-7D0E-49A6-81DE-7DB030ACC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348" y="1739757"/>
            <a:ext cx="2701424" cy="1956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7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</a:t>
            </a:r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DBACA4DA-E675-4E61-9E67-BE20A6FDBC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28494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5B65C-2182-3F66-13FE-96F6ED7B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0-14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62444" y="1653007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40129109"/>
              </p:ext>
            </p:extLst>
          </p:nvPr>
        </p:nvGraphicFramePr>
        <p:xfrm>
          <a:off x="1242881" y="2508308"/>
          <a:ext cx="9282551" cy="365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C82780-41CC-FC09-6B6B-E742157B4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0"/>
            <a:ext cx="12249150" cy="68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91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Заболеваемость детей 15-17 лет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407911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46116" y="1620351"/>
            <a:ext cx="9945466" cy="4625360"/>
          </a:xfrm>
          <a:prstGeom prst="roundRect">
            <a:avLst>
              <a:gd name="adj" fmla="val 1954"/>
            </a:avLst>
          </a:prstGeom>
          <a:solidFill>
            <a:srgbClr val="E4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99867773"/>
              </p:ext>
            </p:extLst>
          </p:nvPr>
        </p:nvGraphicFramePr>
        <p:xfrm>
          <a:off x="1177573" y="2854554"/>
          <a:ext cx="9282551" cy="3313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459675" y="1959406"/>
            <a:ext cx="1584176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</a:t>
            </a:r>
          </a:p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Органов дыхани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75338" y="1959405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глаза и его придаточного аппарата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9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костно- мышечной системы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878769" y="195940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нервной системы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778648" y="1967246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Болезни пищеварительной 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7A957-8FC5-6864-7F55-CACBB783A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7883" y="0"/>
            <a:ext cx="10834117" cy="60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116" y="378004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116" y="1722593"/>
            <a:ext cx="10394156" cy="435133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УЗИ</a:t>
            </a:r>
          </a:p>
          <a:p>
            <a:r>
              <a:rPr lang="ru-RU" dirty="0"/>
              <a:t>ЭКГ, ЭХО КГ, СМАД</a:t>
            </a:r>
          </a:p>
          <a:p>
            <a:r>
              <a:rPr lang="ru-RU" dirty="0"/>
              <a:t>ЭЭГ, ЭНМГ</a:t>
            </a:r>
          </a:p>
          <a:p>
            <a:r>
              <a:rPr lang="ru-RU" dirty="0" err="1"/>
              <a:t>Аудиологическое</a:t>
            </a:r>
            <a:r>
              <a:rPr lang="ru-RU" dirty="0"/>
              <a:t> обследование</a:t>
            </a:r>
          </a:p>
          <a:p>
            <a:r>
              <a:rPr lang="ru-RU" dirty="0" err="1"/>
              <a:t>Холтеровское</a:t>
            </a:r>
            <a:r>
              <a:rPr lang="ru-RU" dirty="0"/>
              <a:t> </a:t>
            </a:r>
            <a:r>
              <a:rPr lang="ru-RU" dirty="0" err="1"/>
              <a:t>мониторирование</a:t>
            </a:r>
            <a:endParaRPr lang="ru-RU" dirty="0"/>
          </a:p>
          <a:p>
            <a:r>
              <a:rPr lang="ru-RU" dirty="0"/>
              <a:t>Рентгенологические исследования</a:t>
            </a:r>
          </a:p>
          <a:p>
            <a:r>
              <a:rPr lang="ru-RU" dirty="0"/>
              <a:t>Лабораторная диагностика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B87AD6-6D87-475C-9378-030C24D5E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5" t="-1" r="17973" b="787"/>
          <a:stretch/>
        </p:blipFill>
        <p:spPr>
          <a:xfrm>
            <a:off x="7056276" y="1601417"/>
            <a:ext cx="3672408" cy="34996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BA3E1-056A-4897-B47D-CCB397799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262" y="6076544"/>
            <a:ext cx="1836420" cy="781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2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населением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главного врача Зайцевой Анны Анатольевны по адресу: ул.  Декабристов, д. 39 - понедельник 15.00 -20.00; четверг 10.00 – 12.00 (по предварительной записи).</a:t>
            </a:r>
          </a:p>
          <a:p>
            <a:pPr>
              <a:lnSpc>
                <a:spcPct val="100000"/>
              </a:lnSpc>
            </a:pPr>
            <a:r>
              <a:rPr lang="ru-RU" dirty="0">
                <a:latin typeface="Arial" pitchFamily="34" charset="0"/>
                <a:cs typeface="Arial" pitchFamily="34" charset="0"/>
              </a:rPr>
              <a:t>Прием населения заведующим филиалом - понедельник 15.00 -20.00; четверг 09.00 – 12.00, 4-я суббота месяца с 10.00 до 14.00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3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Arial" pitchFamily="34" charset="0"/>
                <a:cs typeface="Arial" pitchFamily="34" charset="0"/>
              </a:rPr>
              <a:t>Работа с обращениями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002669"/>
              </p:ext>
            </p:extLst>
          </p:nvPr>
        </p:nvGraphicFramePr>
        <p:xfrm>
          <a:off x="1030311" y="1867433"/>
          <a:ext cx="9401576" cy="3696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4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Справочно-информационного характера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Предложения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Жалобы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Благодарности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7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ИТОГО: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10272713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683" y="0"/>
            <a:ext cx="11037317" cy="62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3EDBA9E-8FDD-49F3-860C-B91C75A5A1FB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0E198A-6544-4AFA-BFDA-1AC2DB12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3EF1A2-0334-4349-A0BA-6DDC83356BB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33F86456-55E1-4981-A772-7E6DE283E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F27565BC-2C29-44BF-A288-EA84C2B853D8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E16EEE-E3CE-4A57-9B71-BF45466E6484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8FB64857-6117-4F05-AF5A-44B947E06C82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5E014938-763C-4730-9526-59369CE177F6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D3C25C7-B5E8-469A-8D97-53929601F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579CF63A-0F51-49BD-9807-9652578F45FE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9EFE12-E99E-467D-A5A0-E91EF56FCBEE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1CD38B2-8685-4AFB-8631-2766555E8C01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E0C2F9-9FDD-4889-9BCE-0DD3B94EC908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C7501D-FD08-4661-BFEB-7E282FA4F5C2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5CDB88-2C93-4BB2-8897-3B57429F552A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896F0604-A6B3-4383-8621-1D4A06CD191E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574DA0E-533B-4581-B84D-EC28E673AC99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A80F8F5-FB6C-4352-B6C2-F56D39E57C5F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C8C735E-D119-4F89-8423-4FA4DEC4CA3E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8FB7C5E-4789-4223-AEEA-7FE9425C59E3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4095DC4-EDFB-482D-822B-04DE35B1C54C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657D776-A84F-4A03-AB5A-43F469366D9E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7E5993BE-05DE-454E-A17A-2C22C41DBB0A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3DF576EE-496E-493F-A2F9-2E4B74DDCFC4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7253D7B-230F-4CAC-BC66-5C36298D38A7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80F3304A-CC6D-4658-B06D-B30A5CC730CB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58698F08-E6B3-46FD-BF97-B3CA2D5CCD2E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9BFB71FE-6F1B-4DA9-8522-6619D4BD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723E6EE8-2DBD-4E75-977D-27C0ACADFF2D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570D044-B891-4BBC-A9C8-2F47AE3F188B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9A60E0F-DDBD-4B01-ADFC-DB8D6D6EEE1C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55A8264-A0A3-4F9A-9DFF-F8F348B58552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9E46B75-6AF1-4B5B-8939-2A2B3F033FE8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968358D-0348-44E8-82C5-B95DC4D5DA46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76E18A-FE1D-471E-B413-E4D2FC2E0FE9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Шестиугольник 127">
            <a:extLst>
              <a:ext uri="{FF2B5EF4-FFF2-40B4-BE49-F238E27FC236}">
                <a16:creationId xmlns:a16="http://schemas.microsoft.com/office/drawing/2014/main" id="{1D06B1D5-C488-4ED6-94E7-B404CAE63FFD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209A02D0-9F4A-4E8D-B609-78BA3F85202D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216B7C27-31AA-4725-A822-BFCFB0D03A09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ECAF6815-FA08-44DA-AC01-C8684C83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DAC2E45-D4BB-4FED-9026-21C11C57D034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2A09274D-E77A-4D71-ABC8-EDE99741B858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9A97B34A-DCE1-4E16-84D4-97D5B03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5D578C46-A77D-4F30-835D-511DEB6EC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AD6A4D14-7884-4755-A828-67922DA3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Шестиугольник 124">
            <a:extLst>
              <a:ext uri="{FF2B5EF4-FFF2-40B4-BE49-F238E27FC236}">
                <a16:creationId xmlns:a16="http://schemas.microsoft.com/office/drawing/2014/main" id="{0AE4BE62-F311-47B3-B983-4846441BD192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65DCD497-84F7-4DC3-92B2-3E2FA1CD6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2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                 Спасибо за внимание!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48932" y="53213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16" y="1345350"/>
            <a:ext cx="9933501" cy="1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2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telegram.org/a77391ec-c493-4a0c-9ad8-2e36faf2e4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blob:https://web.telegram.org/23097b43-62fb-47cb-b532-7f88dfe7ebd0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blob:https://web.telegram.org/41863a23-dd78-4fae-b86a-a5288271d80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C27C17-DD60-B5B4-27C1-B135334E9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61" y="1743076"/>
            <a:ext cx="7203609" cy="48005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A70E03-384D-2B26-816F-49C6B2B8D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Капитальный ремонт ГБУЗ ДГП №110 ДЗМ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55313"/>
            <a:ext cx="5845462" cy="250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11.07.2022 стартовал капитальный ремонт головного здания ГБУЗ ДГП №110 ДЗМ на ул. Декабристов, д. 39, которое отремонтировано по Новому Московскому стандарту поликлиник.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3" y="53246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2451" y="1071866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748" y="1300443"/>
            <a:ext cx="3573959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674" y="3859377"/>
            <a:ext cx="4144088" cy="2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50" y="3955469"/>
            <a:ext cx="3416556" cy="25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89FA3-60F3-5E29-B9D7-F5E22711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16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EF879-7D79-F690-126E-0CB721FB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789E22-9860-0F28-CC1B-8188179C3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Капитальный ремонт ГБУЗ ДГП №110 ДЗМ</a:t>
            </a:r>
            <a:br>
              <a:rPr lang="ru-RU" sz="3600" b="1" dirty="0">
                <a:latin typeface="Arial" pitchFamily="34" charset="0"/>
                <a:cs typeface="Arial" pitchFamily="34" charset="0"/>
              </a:rPr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8D784-DF84-6A26-60B5-610C56A0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12" y="1144061"/>
            <a:ext cx="5845462" cy="2500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После капитального ремонта головное здание введено в эксплуатацию в сентябре 2023 года, а здание пристройки, в котором расположен травматологический пункт – 25 декабря 202</a:t>
            </a:r>
            <a:r>
              <a:rPr lang="en-US" sz="2800" dirty="0"/>
              <a:t>3</a:t>
            </a:r>
            <a:r>
              <a:rPr lang="ru-RU" sz="2800" dirty="0"/>
              <a:t> года</a:t>
            </a: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5008C-9AA9-9D21-5E56-657BB9A0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3" y="53246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42D4FA0-23D9-6C80-3FE7-3FD7A9A66C40}"/>
              </a:ext>
            </a:extLst>
          </p:cNvPr>
          <p:cNvCxnSpPr/>
          <p:nvPr/>
        </p:nvCxnSpPr>
        <p:spPr>
          <a:xfrm>
            <a:off x="622451" y="1071866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5B5856-031C-A607-698D-CB48F1551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5" y="2646726"/>
            <a:ext cx="3933877" cy="26215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5278F6-A056-62EE-A11E-A2DA9C22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6" y="3531854"/>
            <a:ext cx="3956438" cy="3141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889BB-9FB7-CD07-ACF2-5529790ED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64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372" y="1481072"/>
            <a:ext cx="8807603" cy="13651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20 февраля 2023 года открылось новое здание ГБУЗ ДГП №110 ДЗМ филиала №2 по адресу </a:t>
            </a:r>
          </a:p>
          <a:p>
            <a:pPr marL="0" indent="0">
              <a:buNone/>
            </a:pPr>
            <a:r>
              <a:rPr lang="ru-RU" dirty="0"/>
              <a:t>Москва, ул. Полярная дом 11.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3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9362307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63" y="2982488"/>
            <a:ext cx="4647963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59" y="2982487"/>
            <a:ext cx="4643609" cy="348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CAEC96-0CAD-5C44-5EF0-FF0DA7367E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2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8C9A45-C710-66B6-41B3-285DB359F307}"/>
              </a:ext>
            </a:extLst>
          </p:cNvPr>
          <p:cNvSpPr txBox="1"/>
          <p:nvPr/>
        </p:nvSpPr>
        <p:spPr>
          <a:xfrm>
            <a:off x="738362" y="1720718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Поликлиника оснащена новейшим оборудованием согласно Московскому стандарту</a:t>
            </a:r>
            <a:endParaRPr lang="ru-RU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A020C2-6C11-674E-6A76-EA1C27EB0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48" y="2576575"/>
            <a:ext cx="4174585" cy="3130939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6141A591-9068-6EA5-8409-05F0B43DC9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E80F42-4482-6264-F140-185440BCC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4" y="2685034"/>
            <a:ext cx="3992412" cy="2994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6B07C5-0E5C-AC5E-B876-C872F940D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13" y="2293761"/>
            <a:ext cx="2988578" cy="39847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A6EE81B-0265-6254-8929-94F7C687D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8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8C9A45-C710-66B6-41B3-285DB359F307}"/>
              </a:ext>
            </a:extLst>
          </p:cNvPr>
          <p:cNvSpPr txBox="1"/>
          <p:nvPr/>
        </p:nvSpPr>
        <p:spPr>
          <a:xfrm>
            <a:off x="838200" y="1738811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последнему слову техники оборудован кабинет охраны зрения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BE36D5-16D8-83AF-8E4A-2C0B95C22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06" y="2275730"/>
            <a:ext cx="3747500" cy="28106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134DD3-9BBB-977A-24B4-221FB9D818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10" y="2239544"/>
            <a:ext cx="2993996" cy="39919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B79E92-4E65-0073-6174-6996C5ADE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39" y="2239544"/>
            <a:ext cx="3960025" cy="2970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CE8B1F-79FC-6512-933A-94A8EFB817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63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619445" cy="1206098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</a:t>
            </a:r>
            <a:br>
              <a:rPr lang="ru-RU" dirty="0"/>
            </a:br>
            <a:r>
              <a:rPr lang="ru-RU" dirty="0"/>
              <a:t> 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Строительство</a:t>
            </a:r>
            <a:br>
              <a:rPr lang="ru-RU" dirty="0"/>
            </a:br>
            <a:r>
              <a:rPr lang="ru-RU" dirty="0"/>
              <a:t>                     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008" y="1571224"/>
            <a:ext cx="7221038" cy="7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D370BC-1279-43AB-B90F-B7B96EA3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712767">
            <a:off x="684752" y="759384"/>
            <a:ext cx="336318" cy="35110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38362" y="1329443"/>
            <a:ext cx="10079892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8C9A45-C710-66B6-41B3-285DB359F307}"/>
              </a:ext>
            </a:extLst>
          </p:cNvPr>
          <p:cNvSpPr txBox="1"/>
          <p:nvPr/>
        </p:nvSpPr>
        <p:spPr>
          <a:xfrm>
            <a:off x="838200" y="1738811"/>
            <a:ext cx="10151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 кабинеты физиотерапии,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лфк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механотерапии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AA38A0-29F7-B66A-24B8-A892C85113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4" y="2126172"/>
            <a:ext cx="3638916" cy="27291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3E1EE2-94A8-3FB2-90CF-B43421B4F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8" y="2732482"/>
            <a:ext cx="4150653" cy="31129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967C91-A63D-B0EE-20D7-9FE1C4D3F3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547" y="3088716"/>
            <a:ext cx="4711046" cy="35332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EB235-AF4C-8252-64DF-639AD0227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4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1246</TotalTime>
  <Words>1426</Words>
  <Application>Microsoft Office PowerPoint</Application>
  <PresentationFormat>Широкоэкранный</PresentationFormat>
  <Paragraphs>305</Paragraphs>
  <Slides>30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          Капитальный ремонт ГБУЗ ДГП №110 ДЗМ                                                  </vt:lpstr>
      <vt:lpstr>          Капитальный ремонт ГБУЗ ДГП №110 ДЗМ  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          Строительство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Основные показатели </vt:lpstr>
      <vt:lpstr>   Новорожденные </vt:lpstr>
      <vt:lpstr>   Дети- инвалиды                                                                                                                     </vt:lpstr>
      <vt:lpstr>   День инвалида                                                                                                                     </vt:lpstr>
      <vt:lpstr>     Укомплектованность  </vt:lpstr>
      <vt:lpstr>Укомплектованность  </vt:lpstr>
      <vt:lpstr> Мощность </vt:lpstr>
      <vt:lpstr>Профилактическая работа</vt:lpstr>
      <vt:lpstr>Кабинет здорового ребенка </vt:lpstr>
      <vt:lpstr>Заболеваемость</vt:lpstr>
      <vt:lpstr>Заболеваемость детей 0-14 лет</vt:lpstr>
      <vt:lpstr>Заболеваемость детей 15-17 лет</vt:lpstr>
      <vt:lpstr>Диагностика</vt:lpstr>
      <vt:lpstr>Работа с населением</vt:lpstr>
      <vt:lpstr>Работа с обращениями</vt:lpstr>
      <vt:lpstr>        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Злыгостева Евгения Валериевна</dc:creator>
  <cp:lastModifiedBy>Ирина Фоменко</cp:lastModifiedBy>
  <cp:revision>132</cp:revision>
  <cp:lastPrinted>2024-02-14T07:52:45Z</cp:lastPrinted>
  <dcterms:created xsi:type="dcterms:W3CDTF">2023-01-19T14:16:43Z</dcterms:created>
  <dcterms:modified xsi:type="dcterms:W3CDTF">2024-02-20T05:56:13Z</dcterms:modified>
</cp:coreProperties>
</file>